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33"/>
  </p:notesMasterIdLst>
  <p:handoutMasterIdLst>
    <p:handoutMasterId r:id="rId34"/>
  </p:handoutMasterIdLst>
  <p:sldIdLst>
    <p:sldId id="256" r:id="rId5"/>
    <p:sldId id="488" r:id="rId6"/>
    <p:sldId id="501" r:id="rId7"/>
    <p:sldId id="454" r:id="rId8"/>
    <p:sldId id="495" r:id="rId9"/>
    <p:sldId id="496" r:id="rId10"/>
    <p:sldId id="511" r:id="rId11"/>
    <p:sldId id="514" r:id="rId12"/>
    <p:sldId id="278" r:id="rId13"/>
    <p:sldId id="522" r:id="rId14"/>
    <p:sldId id="271" r:id="rId15"/>
    <p:sldId id="520" r:id="rId16"/>
    <p:sldId id="526" r:id="rId17"/>
    <p:sldId id="500" r:id="rId18"/>
    <p:sldId id="531" r:id="rId19"/>
    <p:sldId id="536" r:id="rId20"/>
    <p:sldId id="516" r:id="rId21"/>
    <p:sldId id="546" r:id="rId22"/>
    <p:sldId id="538" r:id="rId23"/>
    <p:sldId id="539" r:id="rId24"/>
    <p:sldId id="540" r:id="rId25"/>
    <p:sldId id="545" r:id="rId26"/>
    <p:sldId id="542" r:id="rId27"/>
    <p:sldId id="543" r:id="rId28"/>
    <p:sldId id="535" r:id="rId29"/>
    <p:sldId id="518" r:id="rId30"/>
    <p:sldId id="547" r:id="rId31"/>
    <p:sldId id="36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uest User" initials="GU" lastIdx="6" clrIdx="0">
    <p:extLst>
      <p:ext uri="{19B8F6BF-5375-455C-9EA6-DF929625EA0E}">
        <p15:presenceInfo xmlns:p15="http://schemas.microsoft.com/office/powerpoint/2012/main" userId="S::urn:spo:anon#b7eb90fec20f67562244277ad180041cdfc45c796d1460c14ce37a092daecc06::" providerId="AD"/>
      </p:ext>
    </p:extLst>
  </p:cmAuthor>
  <p:cmAuthor id="2" name="Sarah Badahman" initials="SB" lastIdx="9" clrIdx="1">
    <p:extLst>
      <p:ext uri="{19B8F6BF-5375-455C-9EA6-DF929625EA0E}">
        <p15:presenceInfo xmlns:p15="http://schemas.microsoft.com/office/powerpoint/2012/main" userId="S::sarah@hipaatrek.com::57a56bb1-005b-4468-b7aa-3f1b30115875" providerId="AD"/>
      </p:ext>
    </p:extLst>
  </p:cmAuthor>
  <p:cmAuthor id="3" name="Anna Belmonte" initials="AB" lastIdx="22" clrIdx="2">
    <p:extLst>
      <p:ext uri="{19B8F6BF-5375-455C-9EA6-DF929625EA0E}">
        <p15:presenceInfo xmlns:p15="http://schemas.microsoft.com/office/powerpoint/2012/main" userId="S::Anna@hipaatrek.com::d253fbbd-b9cc-4563-98dc-7a6e9ead48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C1DA"/>
    <a:srgbClr val="793391"/>
    <a:srgbClr val="FFFDF7"/>
    <a:srgbClr val="0432FF"/>
    <a:srgbClr val="FCD450"/>
    <a:srgbClr val="500A2E"/>
    <a:srgbClr val="0044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82"/>
    <p:restoredTop sz="94667"/>
  </p:normalViewPr>
  <p:slideViewPr>
    <p:cSldViewPr snapToGrid="0">
      <p:cViewPr varScale="1">
        <p:scale>
          <a:sx n="103" d="100"/>
          <a:sy n="103" d="100"/>
        </p:scale>
        <p:origin x="896" y="17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378491-D297-8647-85EE-75F599433AE5}" type="datetimeFigureOut">
              <a:rPr lang="en-US" smtClean="0"/>
              <a:t>10/29/19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D76D4A-AE23-3D41-8DF1-EF9A87CB4330}" type="slidenum">
              <a:rPr lang="en-US" smtClean="0"/>
              <a:t>‹#›</a:t>
            </a:fld>
            <a:endParaRPr lang="en-US"/>
          </a:p>
        </p:txBody>
      </p:sp>
    </p:spTree>
    <p:extLst>
      <p:ext uri="{BB962C8B-B14F-4D97-AF65-F5344CB8AC3E}">
        <p14:creationId xmlns:p14="http://schemas.microsoft.com/office/powerpoint/2010/main" val="1010734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CBE0B0D-F872-4C43-8D08-D3AAE25D8454}" type="datetimeFigureOut">
              <a:rPr lang="en-US" smtClean="0"/>
              <a:pPr/>
              <a:t>10/29/19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BD73A1-EB00-4FF4-BE8A-CFF649E6877D}" type="slidenum">
              <a:rPr lang="en-US" smtClean="0"/>
              <a:pPr/>
              <a:t>‹#›</a:t>
            </a:fld>
            <a:endParaRPr lang="en-US"/>
          </a:p>
        </p:txBody>
      </p:sp>
    </p:spTree>
    <p:extLst>
      <p:ext uri="{BB962C8B-B14F-4D97-AF65-F5344CB8AC3E}">
        <p14:creationId xmlns:p14="http://schemas.microsoft.com/office/powerpoint/2010/main" val="2491957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171450" indent="-171450">
              <a:spcBef>
                <a:spcPts val="2000"/>
              </a:spcBef>
              <a:buFont typeface="Arial"/>
              <a:buChar char="•"/>
            </a:pPr>
            <a:r>
              <a:rPr lang="en-US" dirty="0"/>
              <a:t>For the first time, criminal hacking has surpassed human error as the main cause of healthcare data breaches</a:t>
            </a:r>
          </a:p>
          <a:p>
            <a:pPr marL="628650" lvl="1" indent="-171450">
              <a:spcBef>
                <a:spcPts val="600"/>
              </a:spcBef>
              <a:buFont typeface="Arial"/>
              <a:buChar char="•"/>
            </a:pPr>
            <a:r>
              <a:rPr lang="en-US" dirty="0"/>
              <a:t>Costs healthcare as much as $6B! </a:t>
            </a:r>
            <a:endParaRPr lang="en-US" dirty="0">
              <a:cs typeface="Calibri"/>
            </a:endParaRPr>
          </a:p>
          <a:p>
            <a:pPr marL="171450" indent="-171450">
              <a:spcBef>
                <a:spcPts val="2000"/>
              </a:spcBef>
              <a:buFont typeface="Arial"/>
              <a:buChar char="•"/>
            </a:pPr>
            <a:r>
              <a:rPr lang="en-US" dirty="0"/>
              <a:t>As hackers become more sophisticated, it’s predicted that there will be a 125% increase in the number of intentional attacks over the next 5 years</a:t>
            </a:r>
            <a:endParaRPr lang="en-US" dirty="0">
              <a:cs typeface="Calibri"/>
            </a:endParaRPr>
          </a:p>
          <a:p>
            <a:pPr marL="171450" indent="-171450">
              <a:spcBef>
                <a:spcPts val="2000"/>
              </a:spcBef>
              <a:buFont typeface="Arial"/>
              <a:buChar char="•"/>
            </a:pPr>
            <a:r>
              <a:rPr lang="en-US" dirty="0"/>
              <a:t>More than 50% of respondents to a </a:t>
            </a:r>
            <a:r>
              <a:rPr lang="en-US" dirty="0" err="1"/>
              <a:t>Ponemon</a:t>
            </a:r>
            <a:r>
              <a:rPr lang="en-US" dirty="0"/>
              <a:t> Institute survey said their organization’s internal incident response teams were either understaffed or underfunded </a:t>
            </a:r>
            <a:endParaRPr lang="en-US" dirty="0">
              <a:cs typeface="Calibri"/>
            </a:endParaRPr>
          </a:p>
          <a:p>
            <a:pPr marL="628650" lvl="1" indent="-171450">
              <a:spcBef>
                <a:spcPts val="600"/>
              </a:spcBef>
              <a:buFont typeface="Arial"/>
              <a:buChar char="•"/>
            </a:pPr>
            <a:r>
              <a:rPr lang="en-US" dirty="0"/>
              <a:t>Approx. 1/3 of respondents didn’t have any incident response plan in place whatsoever</a:t>
            </a:r>
            <a:endParaRPr lang="en-US" dirty="0">
              <a:cs typeface="Calibri"/>
            </a:endParaRPr>
          </a:p>
          <a:p>
            <a:pPr marL="628650" lvl="1" indent="-171450">
              <a:spcBef>
                <a:spcPts val="600"/>
              </a:spcBef>
              <a:buFont typeface="Arial"/>
              <a:buChar char="•"/>
            </a:pPr>
            <a:r>
              <a:rPr lang="en-US" dirty="0"/>
              <a:t>Reveals the need for organizations in the healthcare industry to better protect themselves and their records from attack </a:t>
            </a:r>
          </a:p>
          <a:p>
            <a:pPr marL="628650" indent="-171450">
              <a:buFont typeface="Arial"/>
              <a:buChar char="•"/>
            </a:pPr>
            <a:r>
              <a:rPr lang="en-US" dirty="0"/>
              <a:t>Not only do data breaches affect an organizations’ reputation, legal, and financial perceptive, but also drastically impacts the real risk to an affected patient’s health. Loss of access to medical records can cause misdiagnosis, delayed treatment, incorrect prescriptions/diagnostic orders. Complete loss of those records is particularly harmful as patients can be poor historians of their own medical history.</a:t>
            </a:r>
          </a:p>
          <a:p>
            <a:pPr marL="628650" indent="-171450">
              <a:buFont typeface="Arial"/>
              <a:buChar char="•"/>
            </a:pPr>
            <a:r>
              <a:rPr lang="en-US" dirty="0"/>
              <a:t>40% of the health organizations in the study admitted that they had reported more than 5 breaches in just the past 2 years – accounting for more than 90 million records! </a:t>
            </a:r>
          </a:p>
          <a:p>
            <a:pPr marL="628650" indent="-171450">
              <a:buFont typeface="Arial"/>
              <a:buChar char="•"/>
            </a:pPr>
            <a:endParaRPr lang="en-US" dirty="0"/>
          </a:p>
          <a:p>
            <a:pPr marL="628650" indent="-171450">
              <a:buFont typeface="Arial"/>
              <a:buChar char="•"/>
            </a:pPr>
            <a:endParaRPr lang="en-US" dirty="0"/>
          </a:p>
          <a:p>
            <a:pPr marL="628650" lvl="1" indent="-171450">
              <a:spcBef>
                <a:spcPts val="600"/>
              </a:spcBef>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CABD73A1-EB00-4FF4-BE8A-CFF649E6877D}" type="slidenum">
              <a:rPr lang="en-US" smtClean="0"/>
              <a:pPr/>
              <a:t>2</a:t>
            </a:fld>
            <a:endParaRPr lang="en-US"/>
          </a:p>
        </p:txBody>
      </p:sp>
    </p:spTree>
    <p:extLst>
      <p:ext uri="{BB962C8B-B14F-4D97-AF65-F5344CB8AC3E}">
        <p14:creationId xmlns:p14="http://schemas.microsoft.com/office/powerpoint/2010/main" val="2778504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Most thefts involving portable devices are laptops that are unencrypted</a:t>
            </a:r>
          </a:p>
          <a:p>
            <a:r>
              <a:rPr lang="en-US"/>
              <a:t>Don</a:t>
            </a:r>
            <a:r>
              <a:rPr lang="fr-FR"/>
              <a:t>’</a:t>
            </a:r>
            <a:r>
              <a:rPr lang="en-US"/>
              <a:t>t forget to encrypt smart phones and tablets that store, transmit, access ePHI</a:t>
            </a:r>
          </a:p>
          <a:p>
            <a:endParaRPr lang="en-US"/>
          </a:p>
        </p:txBody>
      </p:sp>
      <p:sp>
        <p:nvSpPr>
          <p:cNvPr id="4" name="Slide Number Placeholder 3"/>
          <p:cNvSpPr>
            <a:spLocks noGrp="1"/>
          </p:cNvSpPr>
          <p:nvPr>
            <p:ph type="sldNum" sz="quarter" idx="5"/>
          </p:nvPr>
        </p:nvSpPr>
        <p:spPr/>
        <p:txBody>
          <a:bodyPr/>
          <a:lstStyle/>
          <a:p>
            <a:fld id="{CABD73A1-EB00-4FF4-BE8A-CFF649E6877D}" type="slidenum">
              <a:rPr lang="en-US" smtClean="0"/>
              <a:pPr/>
              <a:t>17</a:t>
            </a:fld>
            <a:endParaRPr lang="en-US"/>
          </a:p>
        </p:txBody>
      </p:sp>
    </p:spTree>
    <p:extLst>
      <p:ext uri="{BB962C8B-B14F-4D97-AF65-F5344CB8AC3E}">
        <p14:creationId xmlns:p14="http://schemas.microsoft.com/office/powerpoint/2010/main" val="687970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Browser Toolbars not added by the user</a:t>
            </a:r>
          </a:p>
          <a:p>
            <a:pPr lvl="1"/>
            <a:r>
              <a:rPr lang="en-US"/>
              <a:t>Strange network patterns</a:t>
            </a:r>
          </a:p>
          <a:p>
            <a:endParaRPr lang="en-US"/>
          </a:p>
        </p:txBody>
      </p:sp>
      <p:sp>
        <p:nvSpPr>
          <p:cNvPr id="4" name="Slide Number Placeholder 3"/>
          <p:cNvSpPr>
            <a:spLocks noGrp="1"/>
          </p:cNvSpPr>
          <p:nvPr>
            <p:ph type="sldNum" sz="quarter" idx="5"/>
          </p:nvPr>
        </p:nvSpPr>
        <p:spPr/>
        <p:txBody>
          <a:bodyPr/>
          <a:lstStyle/>
          <a:p>
            <a:fld id="{CABD73A1-EB00-4FF4-BE8A-CFF649E6877D}" type="slidenum">
              <a:rPr lang="en-US" smtClean="0"/>
              <a:pPr/>
              <a:t>21</a:t>
            </a:fld>
            <a:endParaRPr lang="en-US"/>
          </a:p>
        </p:txBody>
      </p:sp>
    </p:spTree>
    <p:extLst>
      <p:ext uri="{BB962C8B-B14F-4D97-AF65-F5344CB8AC3E}">
        <p14:creationId xmlns:p14="http://schemas.microsoft.com/office/powerpoint/2010/main" val="4085773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Contingency planning</a:t>
            </a:r>
          </a:p>
        </p:txBody>
      </p:sp>
      <p:sp>
        <p:nvSpPr>
          <p:cNvPr id="4" name="Slide Number Placeholder 3"/>
          <p:cNvSpPr>
            <a:spLocks noGrp="1"/>
          </p:cNvSpPr>
          <p:nvPr>
            <p:ph type="sldNum" sz="quarter" idx="5"/>
          </p:nvPr>
        </p:nvSpPr>
        <p:spPr/>
        <p:txBody>
          <a:bodyPr/>
          <a:lstStyle/>
          <a:p>
            <a:fld id="{CABD73A1-EB00-4FF4-BE8A-CFF649E6877D}" type="slidenum">
              <a:rPr lang="en-US" smtClean="0"/>
              <a:pPr/>
              <a:t>23</a:t>
            </a:fld>
            <a:endParaRPr lang="en-US"/>
          </a:p>
        </p:txBody>
      </p:sp>
    </p:spTree>
    <p:extLst>
      <p:ext uri="{BB962C8B-B14F-4D97-AF65-F5344CB8AC3E}">
        <p14:creationId xmlns:p14="http://schemas.microsoft.com/office/powerpoint/2010/main" val="2772102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a:solidFill>
                  <a:schemeClr val="bg1"/>
                </a:solidFill>
              </a:rPr>
              <a:t>Interruption of existing workflows are met with resistance</a:t>
            </a:r>
          </a:p>
          <a:p>
            <a:r>
              <a:rPr lang="en-US" sz="1200">
                <a:solidFill>
                  <a:schemeClr val="bg1"/>
                </a:solidFill>
              </a:rPr>
              <a:t>Belief that your hospital or clinic is too small to be targeted or breached </a:t>
            </a:r>
          </a:p>
          <a:p>
            <a:r>
              <a:rPr lang="en-US" sz="1200">
                <a:solidFill>
                  <a:schemeClr val="bg1"/>
                </a:solidFill>
              </a:rPr>
              <a:t>Assuming the cost of a potential breach will not outweigh the cost to implement the appropriate controls</a:t>
            </a:r>
          </a:p>
          <a:p>
            <a:endParaRPr lang="en-US"/>
          </a:p>
        </p:txBody>
      </p:sp>
      <p:sp>
        <p:nvSpPr>
          <p:cNvPr id="4" name="Slide Number Placeholder 3"/>
          <p:cNvSpPr>
            <a:spLocks noGrp="1"/>
          </p:cNvSpPr>
          <p:nvPr>
            <p:ph type="sldNum" sz="quarter" idx="10"/>
          </p:nvPr>
        </p:nvSpPr>
        <p:spPr/>
        <p:txBody>
          <a:bodyPr/>
          <a:lstStyle/>
          <a:p>
            <a:fld id="{CABD73A1-EB00-4FF4-BE8A-CFF649E6877D}" type="slidenum">
              <a:rPr lang="en-US" smtClean="0"/>
              <a:pPr/>
              <a:t>4</a:t>
            </a:fld>
            <a:endParaRPr lang="en-US"/>
          </a:p>
        </p:txBody>
      </p:sp>
    </p:spTree>
    <p:extLst>
      <p:ext uri="{BB962C8B-B14F-4D97-AF65-F5344CB8AC3E}">
        <p14:creationId xmlns:p14="http://schemas.microsoft.com/office/powerpoint/2010/main" val="25268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a:p>
            <a:endParaRPr lang="en-US"/>
          </a:p>
        </p:txBody>
      </p:sp>
      <p:sp>
        <p:nvSpPr>
          <p:cNvPr id="4" name="Slide Number Placeholder 3"/>
          <p:cNvSpPr>
            <a:spLocks noGrp="1"/>
          </p:cNvSpPr>
          <p:nvPr>
            <p:ph type="sldNum" sz="quarter" idx="10"/>
          </p:nvPr>
        </p:nvSpPr>
        <p:spPr/>
        <p:txBody>
          <a:bodyPr/>
          <a:lstStyle/>
          <a:p>
            <a:fld id="{CABD73A1-EB00-4FF4-BE8A-CFF649E6877D}" type="slidenum">
              <a:rPr lang="en-US" smtClean="0"/>
              <a:pPr/>
              <a:t>5</a:t>
            </a:fld>
            <a:endParaRPr lang="en-US"/>
          </a:p>
        </p:txBody>
      </p:sp>
    </p:spTree>
    <p:extLst>
      <p:ext uri="{BB962C8B-B14F-4D97-AF65-F5344CB8AC3E}">
        <p14:creationId xmlns:p14="http://schemas.microsoft.com/office/powerpoint/2010/main" val="2777720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a:solidFill>
                  <a:schemeClr val="bg1"/>
                </a:solidFill>
              </a:rPr>
              <a:t>Use of outdated technologies</a:t>
            </a:r>
          </a:p>
          <a:p>
            <a:r>
              <a:rPr lang="en-US" sz="1200">
                <a:solidFill>
                  <a:schemeClr val="bg1"/>
                </a:solidFill>
              </a:rPr>
              <a:t>Training of staff on recognizing potential malware</a:t>
            </a:r>
          </a:p>
          <a:p>
            <a:endParaRPr lang="en-US"/>
          </a:p>
        </p:txBody>
      </p:sp>
      <p:sp>
        <p:nvSpPr>
          <p:cNvPr id="4" name="Slide Number Placeholder 3"/>
          <p:cNvSpPr>
            <a:spLocks noGrp="1"/>
          </p:cNvSpPr>
          <p:nvPr>
            <p:ph type="sldNum" sz="quarter" idx="10"/>
          </p:nvPr>
        </p:nvSpPr>
        <p:spPr/>
        <p:txBody>
          <a:bodyPr/>
          <a:lstStyle/>
          <a:p>
            <a:fld id="{CABD73A1-EB00-4FF4-BE8A-CFF649E6877D}" type="slidenum">
              <a:rPr lang="en-US" smtClean="0"/>
              <a:pPr/>
              <a:t>6</a:t>
            </a:fld>
            <a:endParaRPr lang="en-US"/>
          </a:p>
        </p:txBody>
      </p:sp>
    </p:spTree>
    <p:extLst>
      <p:ext uri="{BB962C8B-B14F-4D97-AF65-F5344CB8AC3E}">
        <p14:creationId xmlns:p14="http://schemas.microsoft.com/office/powerpoint/2010/main" val="2385951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Common cybersecurity mistakes</a:t>
            </a:r>
          </a:p>
        </p:txBody>
      </p:sp>
      <p:sp>
        <p:nvSpPr>
          <p:cNvPr id="4" name="Slide Number Placeholder 3"/>
          <p:cNvSpPr>
            <a:spLocks noGrp="1"/>
          </p:cNvSpPr>
          <p:nvPr>
            <p:ph type="sldNum" sz="quarter" idx="5"/>
          </p:nvPr>
        </p:nvSpPr>
        <p:spPr/>
        <p:txBody>
          <a:bodyPr/>
          <a:lstStyle/>
          <a:p>
            <a:fld id="{CABD73A1-EB00-4FF4-BE8A-CFF649E6877D}" type="slidenum">
              <a:rPr lang="en-US" smtClean="0"/>
              <a:pPr/>
              <a:t>7</a:t>
            </a:fld>
            <a:endParaRPr lang="en-US"/>
          </a:p>
        </p:txBody>
      </p:sp>
    </p:spTree>
    <p:extLst>
      <p:ext uri="{BB962C8B-B14F-4D97-AF65-F5344CB8AC3E}">
        <p14:creationId xmlns:p14="http://schemas.microsoft.com/office/powerpoint/2010/main" val="499810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2800"/>
              <a:t>HIPAA is </a:t>
            </a:r>
            <a:r>
              <a:rPr lang="en-US" sz="2800" b="1" u="sng"/>
              <a:t>NOT</a:t>
            </a:r>
            <a:r>
              <a:rPr lang="en-US" sz="2800"/>
              <a:t> a Security Framework</a:t>
            </a:r>
          </a:p>
          <a:p>
            <a:r>
              <a:rPr lang="en-US"/>
              <a:t>OCR/HHS refer to NIST security framework</a:t>
            </a:r>
          </a:p>
          <a:p>
            <a:r>
              <a:rPr lang="en-US"/>
              <a:t>Need to up healthcare’s security game </a:t>
            </a:r>
          </a:p>
          <a:p>
            <a:r>
              <a:rPr lang="en-US"/>
              <a:t>Over 340 breaches reported so far in 2019 </a:t>
            </a:r>
          </a:p>
          <a:p>
            <a:pPr lvl="1"/>
            <a:r>
              <a:rPr lang="en-US"/>
              <a:t>212 were Hacking/IT incidents </a:t>
            </a:r>
          </a:p>
          <a:p>
            <a:endParaRPr lang="en-US"/>
          </a:p>
        </p:txBody>
      </p:sp>
      <p:sp>
        <p:nvSpPr>
          <p:cNvPr id="4" name="Slide Number Placeholder 3"/>
          <p:cNvSpPr>
            <a:spLocks noGrp="1"/>
          </p:cNvSpPr>
          <p:nvPr>
            <p:ph type="sldNum" sz="quarter" idx="5"/>
          </p:nvPr>
        </p:nvSpPr>
        <p:spPr/>
        <p:txBody>
          <a:bodyPr/>
          <a:lstStyle/>
          <a:p>
            <a:fld id="{CABD73A1-EB00-4FF4-BE8A-CFF649E6877D}" type="slidenum">
              <a:rPr lang="en-US" smtClean="0"/>
              <a:pPr/>
              <a:t>10</a:t>
            </a:fld>
            <a:endParaRPr lang="en-US"/>
          </a:p>
        </p:txBody>
      </p:sp>
    </p:spTree>
    <p:extLst>
      <p:ext uri="{BB962C8B-B14F-4D97-AF65-F5344CB8AC3E}">
        <p14:creationId xmlns:p14="http://schemas.microsoft.com/office/powerpoint/2010/main" val="1361268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t>Cybersecurity goes beyond your workstations and mobile devices.</a:t>
            </a:r>
            <a:endParaRPr lang="en-US"/>
          </a:p>
        </p:txBody>
      </p:sp>
      <p:sp>
        <p:nvSpPr>
          <p:cNvPr id="4" name="Slide Number Placeholder 3"/>
          <p:cNvSpPr>
            <a:spLocks noGrp="1"/>
          </p:cNvSpPr>
          <p:nvPr>
            <p:ph type="sldNum" sz="quarter" idx="5"/>
          </p:nvPr>
        </p:nvSpPr>
        <p:spPr/>
        <p:txBody>
          <a:bodyPr/>
          <a:lstStyle/>
          <a:p>
            <a:fld id="{CABD73A1-EB00-4FF4-BE8A-CFF649E6877D}" type="slidenum">
              <a:rPr lang="en-US" smtClean="0"/>
              <a:pPr/>
              <a:t>11</a:t>
            </a:fld>
            <a:endParaRPr lang="en-US"/>
          </a:p>
        </p:txBody>
      </p:sp>
    </p:spTree>
    <p:extLst>
      <p:ext uri="{BB962C8B-B14F-4D97-AF65-F5344CB8AC3E}">
        <p14:creationId xmlns:p14="http://schemas.microsoft.com/office/powerpoint/2010/main" val="271297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Vulnerability: A flaw/weakness in system security procedures, design, implementation, or internal controls that could accidentally or intentionally be exercised and result in a security breach or violation of an organization’s security policies.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a:p>
            <a:pPr>
              <a:buClr>
                <a:schemeClr val="bg1"/>
              </a:buClr>
            </a:pPr>
            <a:r>
              <a:rPr lang="en-US" sz="1200">
                <a:solidFill>
                  <a:schemeClr val="bg1"/>
                </a:solidFill>
              </a:rPr>
              <a:t>Threat: </a:t>
            </a:r>
            <a:r>
              <a:rPr lang="en-US" sz="2800">
                <a:solidFill>
                  <a:schemeClr val="bg1"/>
                </a:solidFill>
              </a:rPr>
              <a:t>The potential for a person or thing to accidentally trigger or intentionally exploit a specific vulnerability. </a:t>
            </a:r>
          </a:p>
          <a:p>
            <a:pPr lvl="3">
              <a:buClr>
                <a:schemeClr val="bg1"/>
              </a:buClr>
            </a:pPr>
            <a:r>
              <a:rPr lang="en-US" sz="2800">
                <a:solidFill>
                  <a:schemeClr val="bg1"/>
                </a:solidFill>
              </a:rPr>
              <a:t>Types of threats: </a:t>
            </a:r>
          </a:p>
          <a:p>
            <a:pPr marL="2286000" lvl="4" indent="-457200">
              <a:buClr>
                <a:schemeClr val="bg1"/>
              </a:buClr>
              <a:buFont typeface="Arial" panose="020B0604020202020204" pitchFamily="34" charset="0"/>
              <a:buChar char="•"/>
            </a:pPr>
            <a:r>
              <a:rPr lang="en-US" sz="2800">
                <a:solidFill>
                  <a:schemeClr val="bg1"/>
                </a:solidFill>
              </a:rPr>
              <a:t>Natural</a:t>
            </a:r>
          </a:p>
          <a:p>
            <a:pPr marL="2286000" lvl="4" indent="-457200">
              <a:buClr>
                <a:schemeClr val="bg1"/>
              </a:buClr>
              <a:buFont typeface="Arial" panose="020B0604020202020204" pitchFamily="34" charset="0"/>
              <a:buChar char="•"/>
            </a:pPr>
            <a:r>
              <a:rPr lang="en-US" sz="2800">
                <a:solidFill>
                  <a:schemeClr val="bg1"/>
                </a:solidFill>
              </a:rPr>
              <a:t>Human</a:t>
            </a:r>
          </a:p>
          <a:p>
            <a:pPr marL="2286000" lvl="4" indent="-457200">
              <a:buClr>
                <a:schemeClr val="bg1"/>
              </a:buClr>
              <a:buFont typeface="Arial" panose="020B0604020202020204" pitchFamily="34" charset="0"/>
              <a:buChar char="•"/>
            </a:pPr>
            <a:r>
              <a:rPr lang="en-US" sz="2800">
                <a:solidFill>
                  <a:schemeClr val="bg1"/>
                </a:solidFill>
              </a:rPr>
              <a:t>Environmental</a:t>
            </a:r>
          </a:p>
          <a:p>
            <a:pPr lvl="3">
              <a:buClr>
                <a:schemeClr val="bg1"/>
              </a:buClr>
            </a:pPr>
            <a:r>
              <a:rPr lang="en-US" sz="2800">
                <a:solidFill>
                  <a:schemeClr val="bg1"/>
                </a:solidFill>
              </a:rPr>
              <a:t>Where threats occur: </a:t>
            </a:r>
          </a:p>
          <a:p>
            <a:pPr marL="2286000" lvl="4" indent="-457200">
              <a:buClr>
                <a:schemeClr val="bg1"/>
              </a:buClr>
              <a:buFont typeface="Arial" panose="020B0604020202020204" pitchFamily="34" charset="0"/>
              <a:buChar char="•"/>
            </a:pPr>
            <a:r>
              <a:rPr lang="en-US" sz="2800">
                <a:solidFill>
                  <a:schemeClr val="bg1"/>
                </a:solidFill>
              </a:rPr>
              <a:t>Information systems</a:t>
            </a:r>
          </a:p>
          <a:p>
            <a:pPr marL="2286000" lvl="4" indent="-457200">
              <a:buClr>
                <a:schemeClr val="bg1"/>
              </a:buClr>
              <a:buFont typeface="Arial" panose="020B0604020202020204" pitchFamily="34" charset="0"/>
              <a:buChar char="•"/>
            </a:pPr>
            <a:r>
              <a:rPr lang="en-US" sz="2800">
                <a:solidFill>
                  <a:schemeClr val="bg1"/>
                </a:solidFill>
              </a:rPr>
              <a:t>Operating systems</a:t>
            </a:r>
          </a:p>
          <a:p>
            <a:pPr marL="2286000" lvl="4" indent="-457200">
              <a:buClr>
                <a:schemeClr val="bg1"/>
              </a:buClr>
              <a:buFont typeface="Arial" panose="020B0604020202020204" pitchFamily="34" charset="0"/>
              <a:buChar char="•"/>
            </a:pPr>
            <a:r>
              <a:rPr lang="en-US" sz="2800">
                <a:solidFill>
                  <a:schemeClr val="bg1"/>
                </a:solidFill>
              </a:rPr>
              <a:t>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Risk Probability: The likelihood that a threat could exercise a vulnerability.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a:p>
            <a:pPr>
              <a:buClr>
                <a:schemeClr val="bg1"/>
              </a:buClr>
            </a:pPr>
            <a:r>
              <a:rPr lang="en-US" sz="1200">
                <a:solidFill>
                  <a:schemeClr val="bg1"/>
                </a:solidFill>
              </a:rPr>
              <a:t>Risk Impact: </a:t>
            </a:r>
            <a:r>
              <a:rPr lang="en-US" sz="2800">
                <a:solidFill>
                  <a:schemeClr val="bg1"/>
                </a:solidFill>
              </a:rPr>
              <a:t>The effect on an organization if a vulnerability is exercised.</a:t>
            </a:r>
          </a:p>
          <a:p>
            <a:pPr lvl="1">
              <a:buClr>
                <a:schemeClr val="bg1"/>
              </a:buClr>
            </a:pPr>
            <a:r>
              <a:rPr lang="en-US" sz="2800">
                <a:solidFill>
                  <a:schemeClr val="bg1"/>
                </a:solidFill>
              </a:rPr>
              <a:t>Impacted areas could include:</a:t>
            </a:r>
          </a:p>
          <a:p>
            <a:pPr marL="1371600" lvl="2" indent="-457200">
              <a:buClr>
                <a:schemeClr val="bg1"/>
              </a:buClr>
              <a:buFont typeface="Arial" panose="020B0604020202020204" pitchFamily="34" charset="0"/>
              <a:buChar char="•"/>
            </a:pPr>
            <a:r>
              <a:rPr lang="en-US" sz="2800">
                <a:solidFill>
                  <a:schemeClr val="bg1"/>
                </a:solidFill>
              </a:rPr>
              <a:t>Availability of systems and/or data</a:t>
            </a:r>
          </a:p>
          <a:p>
            <a:pPr marL="1371600" lvl="2" indent="-457200">
              <a:buClr>
                <a:schemeClr val="bg1"/>
              </a:buClr>
              <a:buFont typeface="Arial" panose="020B0604020202020204" pitchFamily="34" charset="0"/>
              <a:buChar char="•"/>
            </a:pPr>
            <a:r>
              <a:rPr lang="en-US" sz="2800">
                <a:solidFill>
                  <a:schemeClr val="bg1"/>
                </a:solidFill>
              </a:rPr>
              <a:t>Financial cost </a:t>
            </a:r>
          </a:p>
          <a:p>
            <a:pPr marL="1371600" lvl="2" indent="-457200">
              <a:buClr>
                <a:schemeClr val="bg1"/>
              </a:buClr>
              <a:buFont typeface="Arial" panose="020B0604020202020204" pitchFamily="34" charset="0"/>
              <a:buChar char="•"/>
            </a:pPr>
            <a:r>
              <a:rPr lang="en-US" sz="2800">
                <a:solidFill>
                  <a:schemeClr val="bg1"/>
                </a:solidFill>
              </a:rPr>
              <a:t>Legal repercussions</a:t>
            </a:r>
          </a:p>
          <a:p>
            <a:pPr marL="1371600" lvl="2" indent="-457200">
              <a:buClr>
                <a:schemeClr val="bg1"/>
              </a:buClr>
              <a:buFont typeface="Arial" panose="020B0604020202020204" pitchFamily="34" charset="0"/>
              <a:buChar char="•"/>
            </a:pPr>
            <a:r>
              <a:rPr lang="en-US" sz="2800">
                <a:solidFill>
                  <a:schemeClr val="bg1"/>
                </a:solidFill>
              </a:rPr>
              <a:t>Reputational harm</a:t>
            </a:r>
          </a:p>
          <a:p>
            <a:pPr marL="914400" lvl="2" indent="0">
              <a:buClr>
                <a:schemeClr val="bg1"/>
              </a:buClr>
              <a:buFont typeface="Arial" panose="020B0604020202020204" pitchFamily="34" charset="0"/>
              <a:buNone/>
            </a:pPr>
            <a:endParaRPr lang="en-US" sz="2800">
              <a:solidFill>
                <a:schemeClr val="bg1"/>
              </a:solidFill>
            </a:endParaRPr>
          </a:p>
          <a:p>
            <a:pPr>
              <a:buClr>
                <a:schemeClr val="bg1"/>
              </a:buClr>
            </a:pPr>
            <a:r>
              <a:rPr lang="en-US" sz="1200">
                <a:solidFill>
                  <a:schemeClr val="bg1"/>
                </a:solidFill>
              </a:rPr>
              <a:t>Controls: </a:t>
            </a:r>
            <a:r>
              <a:rPr lang="en-US" sz="2800">
                <a:solidFill>
                  <a:schemeClr val="bg1"/>
                </a:solidFill>
              </a:rPr>
              <a:t>Safeguards to control, mitigate, or prevent a vulnerability from being exercised.</a:t>
            </a:r>
          </a:p>
          <a:p>
            <a:pPr lvl="1">
              <a:buClr>
                <a:schemeClr val="bg1"/>
              </a:buClr>
            </a:pPr>
            <a:r>
              <a:rPr lang="en-US" sz="2800">
                <a:solidFill>
                  <a:schemeClr val="bg1"/>
                </a:solidFill>
              </a:rPr>
              <a:t>Safeguards include: </a:t>
            </a:r>
          </a:p>
          <a:p>
            <a:pPr marL="1371600" lvl="2" indent="-457200">
              <a:buClr>
                <a:schemeClr val="bg1"/>
              </a:buClr>
              <a:buFont typeface="Arial" panose="020B0604020202020204" pitchFamily="34" charset="0"/>
              <a:buChar char="•"/>
            </a:pPr>
            <a:r>
              <a:rPr lang="en-US" sz="2800">
                <a:solidFill>
                  <a:schemeClr val="bg1"/>
                </a:solidFill>
              </a:rPr>
              <a:t>Policies &amp; procedures</a:t>
            </a:r>
          </a:p>
          <a:p>
            <a:pPr marL="1371600" lvl="2" indent="-457200">
              <a:buClr>
                <a:schemeClr val="bg1"/>
              </a:buClr>
              <a:buFont typeface="Arial" panose="020B0604020202020204" pitchFamily="34" charset="0"/>
              <a:buChar char="•"/>
            </a:pPr>
            <a:r>
              <a:rPr lang="en-US" sz="2800">
                <a:solidFill>
                  <a:schemeClr val="bg1"/>
                </a:solidFill>
              </a:rPr>
              <a:t>Processes to control/prevent threats exercising vulnerabilities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bg1"/>
              </a:solidFill>
            </a:endParaRPr>
          </a:p>
          <a:p>
            <a:endParaRPr lang="en-US"/>
          </a:p>
        </p:txBody>
      </p:sp>
      <p:sp>
        <p:nvSpPr>
          <p:cNvPr id="4" name="Slide Number Placeholder 3"/>
          <p:cNvSpPr>
            <a:spLocks noGrp="1"/>
          </p:cNvSpPr>
          <p:nvPr>
            <p:ph type="sldNum" sz="quarter" idx="5"/>
          </p:nvPr>
        </p:nvSpPr>
        <p:spPr/>
        <p:txBody>
          <a:bodyPr/>
          <a:lstStyle/>
          <a:p>
            <a:fld id="{CABD73A1-EB00-4FF4-BE8A-CFF649E6877D}" type="slidenum">
              <a:rPr lang="en-US" smtClean="0"/>
              <a:pPr/>
              <a:t>14</a:t>
            </a:fld>
            <a:endParaRPr lang="en-US"/>
          </a:p>
        </p:txBody>
      </p:sp>
    </p:spTree>
    <p:extLst>
      <p:ext uri="{BB962C8B-B14F-4D97-AF65-F5344CB8AC3E}">
        <p14:creationId xmlns:p14="http://schemas.microsoft.com/office/powerpoint/2010/main" val="2086983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are steps to take to protect your data</a:t>
            </a:r>
          </a:p>
        </p:txBody>
      </p:sp>
      <p:sp>
        <p:nvSpPr>
          <p:cNvPr id="4" name="Slide Number Placeholder 3"/>
          <p:cNvSpPr>
            <a:spLocks noGrp="1"/>
          </p:cNvSpPr>
          <p:nvPr>
            <p:ph type="sldNum" sz="quarter" idx="5"/>
          </p:nvPr>
        </p:nvSpPr>
        <p:spPr/>
        <p:txBody>
          <a:bodyPr/>
          <a:lstStyle/>
          <a:p>
            <a:fld id="{CABD73A1-EB00-4FF4-BE8A-CFF649E6877D}" type="slidenum">
              <a:rPr lang="en-US" smtClean="0"/>
              <a:pPr/>
              <a:t>16</a:t>
            </a:fld>
            <a:endParaRPr lang="en-US"/>
          </a:p>
        </p:txBody>
      </p:sp>
    </p:spTree>
    <p:extLst>
      <p:ext uri="{BB962C8B-B14F-4D97-AF65-F5344CB8AC3E}">
        <p14:creationId xmlns:p14="http://schemas.microsoft.com/office/powerpoint/2010/main" val="1337755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6400800" y="5562600"/>
            <a:ext cx="53848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400801" y="6425641"/>
            <a:ext cx="1643529" cy="365125"/>
          </a:xfrm>
        </p:spPr>
        <p:txBody>
          <a:bodyPr/>
          <a:lstStyle>
            <a:lvl1pPr algn="l">
              <a:defRPr/>
            </a:lvl1pPr>
          </a:lstStyle>
          <a:p>
            <a:fld id="{2DD828DB-ACC8-4068-8EF5-3B06B4C07CD8}" type="datetimeFigureOut">
              <a:rPr lang="en-US" smtClean="0"/>
              <a:pPr/>
              <a:t>10/29/19</a:t>
            </a:fld>
            <a:endParaRPr lang="en-US"/>
          </a:p>
        </p:txBody>
      </p:sp>
      <p:sp>
        <p:nvSpPr>
          <p:cNvPr id="5" name="Footer Placeholder 4"/>
          <p:cNvSpPr>
            <a:spLocks noGrp="1"/>
          </p:cNvSpPr>
          <p:nvPr>
            <p:ph type="ftr" sz="quarter" idx="11"/>
          </p:nvPr>
        </p:nvSpPr>
        <p:spPr>
          <a:xfrm>
            <a:off x="8414871" y="6425641"/>
            <a:ext cx="3490259" cy="365125"/>
          </a:xfrm>
          <a:prstGeom prst="rect">
            <a:avLst/>
          </a:prstGeom>
        </p:spPr>
        <p:txBody>
          <a:bodyPr/>
          <a:lstStyle>
            <a:lvl1pPr algn="r">
              <a:defRPr/>
            </a:lvl1pPr>
          </a:lstStyle>
          <a:p>
            <a:endParaRPr lang="en-US"/>
          </a:p>
        </p:txBody>
      </p:sp>
      <p:sp>
        <p:nvSpPr>
          <p:cNvPr id="7" name="Rectangle 6"/>
          <p:cNvSpPr/>
          <p:nvPr/>
        </p:nvSpPr>
        <p:spPr>
          <a:xfrm>
            <a:off x="376767" y="228600"/>
            <a:ext cx="5647267" cy="4187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8" name="Rectangle 7"/>
          <p:cNvSpPr/>
          <p:nvPr/>
        </p:nvSpPr>
        <p:spPr>
          <a:xfrm>
            <a:off x="9069917" y="228600"/>
            <a:ext cx="2743200" cy="2039112"/>
          </a:xfrm>
          <a:prstGeom prst="rect">
            <a:avLst/>
          </a:prstGeom>
          <a:solidFill>
            <a:srgbClr val="4E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ectangle 9"/>
          <p:cNvSpPr/>
          <p:nvPr/>
        </p:nvSpPr>
        <p:spPr>
          <a:xfrm>
            <a:off x="6165851" y="2377440"/>
            <a:ext cx="2743200" cy="2039112"/>
          </a:xfrm>
          <a:prstGeom prst="rect">
            <a:avLst/>
          </a:prstGeom>
          <a:solidFill>
            <a:srgbClr val="4E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1" name="Rectangle 10"/>
          <p:cNvSpPr/>
          <p:nvPr/>
        </p:nvSpPr>
        <p:spPr>
          <a:xfrm>
            <a:off x="6165851" y="228600"/>
            <a:ext cx="2743200" cy="2039112"/>
          </a:xfrm>
          <a:prstGeom prst="rect">
            <a:avLst/>
          </a:prstGeom>
          <a:solidFill>
            <a:srgbClr val="793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Rectangle 11"/>
          <p:cNvSpPr/>
          <p:nvPr/>
        </p:nvSpPr>
        <p:spPr>
          <a:xfrm>
            <a:off x="9069917" y="2377440"/>
            <a:ext cx="2743200" cy="2039112"/>
          </a:xfrm>
          <a:prstGeom prst="rect">
            <a:avLst/>
          </a:prstGeom>
          <a:solidFill>
            <a:srgbClr val="793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60624" y="1658112"/>
            <a:ext cx="5479552" cy="1219200"/>
          </a:xfrm>
          <a:prstGeom prst="rect">
            <a:avLst/>
          </a:prstGeom>
        </p:spPr>
      </p:pic>
    </p:spTree>
    <p:extLst>
      <p:ext uri="{BB962C8B-B14F-4D97-AF65-F5344CB8AC3E}">
        <p14:creationId xmlns:p14="http://schemas.microsoft.com/office/powerpoint/2010/main" val="50135734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5" name="Date Placeholder 4"/>
          <p:cNvSpPr>
            <a:spLocks noGrp="1"/>
          </p:cNvSpPr>
          <p:nvPr>
            <p:ph type="dt" sz="half" idx="10"/>
          </p:nvPr>
        </p:nvSpPr>
        <p:spPr/>
        <p:txBody>
          <a:bodyPr/>
          <a:lstStyle/>
          <a:p>
            <a:fld id="{2DD828DB-ACC8-4068-8EF5-3B06B4C07CD8}" type="datetimeFigureOut">
              <a:rPr lang="en-US" smtClean="0"/>
              <a:pPr/>
              <a:t>10/29/19</a:t>
            </a:fld>
            <a:endParaRPr lang="en-US"/>
          </a:p>
        </p:txBody>
      </p:sp>
      <p:sp>
        <p:nvSpPr>
          <p:cNvPr id="6" name="Footer Placeholder 5"/>
          <p:cNvSpPr>
            <a:spLocks noGrp="1"/>
          </p:cNvSpPr>
          <p:nvPr>
            <p:ph type="ftr" sz="quarter" idx="11"/>
          </p:nvPr>
        </p:nvSpPr>
        <p:spPr>
          <a:xfrm>
            <a:off x="268941" y="6423586"/>
            <a:ext cx="8163859" cy="365125"/>
          </a:xfrm>
          <a:prstGeom prst="rect">
            <a:avLst/>
          </a:prstGeom>
        </p:spPr>
        <p:txBody>
          <a:bodyPr/>
          <a:lstStyle/>
          <a:p>
            <a:endParaRPr lang="en-US"/>
          </a:p>
        </p:txBody>
      </p:sp>
      <p:sp>
        <p:nvSpPr>
          <p:cNvPr id="12" name="Content Placeholder 2"/>
          <p:cNvSpPr>
            <a:spLocks noGrp="1"/>
          </p:cNvSpPr>
          <p:nvPr>
            <p:ph sz="half" idx="17"/>
          </p:nvPr>
        </p:nvSpPr>
        <p:spPr>
          <a:xfrm>
            <a:off x="670561" y="1985963"/>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4" name="Content Placeholder 2"/>
          <p:cNvSpPr>
            <a:spLocks noGrp="1"/>
          </p:cNvSpPr>
          <p:nvPr>
            <p:ph sz="half" idx="18"/>
          </p:nvPr>
        </p:nvSpPr>
        <p:spPr>
          <a:xfrm>
            <a:off x="670561" y="4164965"/>
            <a:ext cx="4876551"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5"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6"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218623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828DB-ACC8-4068-8EF5-3B06B4C07CD8}" type="datetimeFigureOut">
              <a:rPr lang="en-US" smtClean="0"/>
              <a:pPr/>
              <a:t>10/29/19</a:t>
            </a:fld>
            <a:endParaRPr lang="en-US"/>
          </a:p>
        </p:txBody>
      </p:sp>
      <p:sp>
        <p:nvSpPr>
          <p:cNvPr id="4" name="Footer Placeholder 3"/>
          <p:cNvSpPr>
            <a:spLocks noGrp="1"/>
          </p:cNvSpPr>
          <p:nvPr>
            <p:ph type="ftr" sz="quarter" idx="11"/>
          </p:nvPr>
        </p:nvSpPr>
        <p:spPr>
          <a:xfrm>
            <a:off x="268941" y="6423586"/>
            <a:ext cx="8163859" cy="365125"/>
          </a:xfrm>
          <a:prstGeom prst="rect">
            <a:avLst/>
          </a:prstGeom>
        </p:spPr>
        <p:txBody>
          <a:bodyPr/>
          <a:lstStyle/>
          <a:p>
            <a:endParaRPr lang="en-US"/>
          </a:p>
        </p:txBody>
      </p:sp>
    </p:spTree>
    <p:extLst>
      <p:ext uri="{BB962C8B-B14F-4D97-AF65-F5344CB8AC3E}">
        <p14:creationId xmlns:p14="http://schemas.microsoft.com/office/powerpoint/2010/main" val="5538389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828DB-ACC8-4068-8EF5-3B06B4C07CD8}" type="datetimeFigureOut">
              <a:rPr lang="en-US" smtClean="0"/>
              <a:pPr/>
              <a:t>10/29/19</a:t>
            </a:fld>
            <a:endParaRPr lang="en-US"/>
          </a:p>
        </p:txBody>
      </p:sp>
      <p:sp>
        <p:nvSpPr>
          <p:cNvPr id="3" name="Footer Placeholder 2"/>
          <p:cNvSpPr>
            <a:spLocks noGrp="1"/>
          </p:cNvSpPr>
          <p:nvPr>
            <p:ph type="ftr" sz="quarter" idx="11"/>
          </p:nvPr>
        </p:nvSpPr>
        <p:spPr>
          <a:xfrm>
            <a:off x="268941" y="6423586"/>
            <a:ext cx="8163859" cy="365125"/>
          </a:xfrm>
          <a:prstGeom prst="rect">
            <a:avLst/>
          </a:prstGeom>
        </p:spPr>
        <p:txBody>
          <a:bodyPr/>
          <a:lstStyle/>
          <a:p>
            <a:endParaRPr lang="en-US"/>
          </a:p>
        </p:txBody>
      </p:sp>
    </p:spTree>
    <p:extLst>
      <p:ext uri="{BB962C8B-B14F-4D97-AF65-F5344CB8AC3E}">
        <p14:creationId xmlns:p14="http://schemas.microsoft.com/office/powerpoint/2010/main" val="9766536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376768" y="228600"/>
            <a:ext cx="4601633" cy="6345238"/>
          </a:xfrm>
          <a:prstGeom prst="rect">
            <a:avLst/>
          </a:prstGeom>
          <a:solidFill>
            <a:srgbClr val="793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507407" y="2571750"/>
            <a:ext cx="4340352"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3" name="Content Placeholder 2"/>
          <p:cNvSpPr>
            <a:spLocks noGrp="1"/>
          </p:cNvSpPr>
          <p:nvPr>
            <p:ph idx="1"/>
          </p:nvPr>
        </p:nvSpPr>
        <p:spPr>
          <a:xfrm>
            <a:off x="5558368" y="273051"/>
            <a:ext cx="6129865"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508124" y="3733801"/>
            <a:ext cx="4340352"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855200" y="6423586"/>
            <a:ext cx="2049929" cy="365125"/>
          </a:xfrm>
        </p:spPr>
        <p:txBody>
          <a:bodyPr/>
          <a:lstStyle/>
          <a:p>
            <a:fld id="{2DD828DB-ACC8-4068-8EF5-3B06B4C07CD8}" type="datetimeFigureOut">
              <a:rPr lang="en-US" smtClean="0"/>
              <a:pPr/>
              <a:t>10/29/19</a:t>
            </a:fld>
            <a:endParaRPr lang="en-US"/>
          </a:p>
        </p:txBody>
      </p:sp>
      <p:sp>
        <p:nvSpPr>
          <p:cNvPr id="6" name="Footer Placeholder 5"/>
          <p:cNvSpPr>
            <a:spLocks noGrp="1"/>
          </p:cNvSpPr>
          <p:nvPr>
            <p:ph type="ftr" sz="quarter" idx="11"/>
          </p:nvPr>
        </p:nvSpPr>
        <p:spPr>
          <a:xfrm>
            <a:off x="5145741" y="6423586"/>
            <a:ext cx="4422588" cy="365125"/>
          </a:xfrm>
          <a:prstGeom prst="rect">
            <a:avLst/>
          </a:prstGeom>
        </p:spPr>
        <p:txBody>
          <a:bodyPr/>
          <a:lstStyle/>
          <a:p>
            <a:endParaRPr lang="en-US"/>
          </a:p>
        </p:txBody>
      </p:sp>
    </p:spTree>
    <p:extLst>
      <p:ext uri="{BB962C8B-B14F-4D97-AF65-F5344CB8AC3E}">
        <p14:creationId xmlns:p14="http://schemas.microsoft.com/office/powerpoint/2010/main" val="140110423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9205" y="3124200"/>
            <a:ext cx="5197696"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28600"/>
            <a:ext cx="4614211"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5559205" y="3995737"/>
            <a:ext cx="5197696"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855200" y="6423586"/>
            <a:ext cx="2049929" cy="365125"/>
          </a:xfrm>
        </p:spPr>
        <p:txBody>
          <a:bodyPr/>
          <a:lstStyle/>
          <a:p>
            <a:fld id="{2DD828DB-ACC8-4068-8EF5-3B06B4C07CD8}" type="datetimeFigureOut">
              <a:rPr lang="en-US" smtClean="0"/>
              <a:pPr/>
              <a:t>10/29/19</a:t>
            </a:fld>
            <a:endParaRPr lang="en-US"/>
          </a:p>
        </p:txBody>
      </p:sp>
      <p:sp>
        <p:nvSpPr>
          <p:cNvPr id="6" name="Footer Placeholder 5"/>
          <p:cNvSpPr>
            <a:spLocks noGrp="1"/>
          </p:cNvSpPr>
          <p:nvPr>
            <p:ph type="ftr" sz="quarter" idx="11"/>
          </p:nvPr>
        </p:nvSpPr>
        <p:spPr>
          <a:xfrm>
            <a:off x="5588000" y="6423586"/>
            <a:ext cx="4006851" cy="365125"/>
          </a:xfrm>
          <a:prstGeom prst="rect">
            <a:avLst/>
          </a:prstGeom>
        </p:spPr>
        <p:txBody>
          <a:bodyPr/>
          <a:lstStyle/>
          <a:p>
            <a:endParaRPr lang="en-US"/>
          </a:p>
        </p:txBody>
      </p:sp>
    </p:spTree>
    <p:extLst>
      <p:ext uri="{BB962C8B-B14F-4D97-AF65-F5344CB8AC3E}">
        <p14:creationId xmlns:p14="http://schemas.microsoft.com/office/powerpoint/2010/main" val="120060425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1"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675341" y="5257800"/>
            <a:ext cx="8254876"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D828DB-ACC8-4068-8EF5-3B06B4C07CD8}" type="datetimeFigureOut">
              <a:rPr lang="en-US" smtClean="0"/>
              <a:pPr/>
              <a:t>10/29/19</a:t>
            </a:fld>
            <a:endParaRPr lang="en-US"/>
          </a:p>
        </p:txBody>
      </p:sp>
      <p:sp>
        <p:nvSpPr>
          <p:cNvPr id="6" name="Footer Placeholder 5"/>
          <p:cNvSpPr>
            <a:spLocks noGrp="1"/>
          </p:cNvSpPr>
          <p:nvPr>
            <p:ph type="ftr" sz="quarter" idx="11"/>
          </p:nvPr>
        </p:nvSpPr>
        <p:spPr>
          <a:xfrm>
            <a:off x="268941" y="6423586"/>
            <a:ext cx="8163859"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44E218D7-C21F-42A5-BDA6-DD6738D5AD93}" type="slidenum">
              <a:rPr lang="en-US" smtClean="0"/>
              <a:pPr/>
              <a:t>‹#›</a:t>
            </a:fld>
            <a:endParaRPr lang="en-US"/>
          </a:p>
        </p:txBody>
      </p:sp>
      <p:sp>
        <p:nvSpPr>
          <p:cNvPr id="8" name="Rectangle 7"/>
          <p:cNvSpPr/>
          <p:nvPr/>
        </p:nvSpPr>
        <p:spPr>
          <a:xfrm>
            <a:off x="9069917" y="228600"/>
            <a:ext cx="2743200" cy="2039112"/>
          </a:xfrm>
          <a:prstGeom prst="rect">
            <a:avLst/>
          </a:prstGeom>
          <a:solidFill>
            <a:srgbClr val="4E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9" name="Rectangle 8"/>
          <p:cNvSpPr/>
          <p:nvPr/>
        </p:nvSpPr>
        <p:spPr>
          <a:xfrm>
            <a:off x="9069917" y="2377440"/>
            <a:ext cx="2743200" cy="2039112"/>
          </a:xfrm>
          <a:prstGeom prst="rect">
            <a:avLst/>
          </a:prstGeom>
          <a:solidFill>
            <a:srgbClr val="793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extLst>
      <p:ext uri="{BB962C8B-B14F-4D97-AF65-F5344CB8AC3E}">
        <p14:creationId xmlns:p14="http://schemas.microsoft.com/office/powerpoint/2010/main" val="799366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376766" y="228600"/>
            <a:ext cx="8516223" cy="6345238"/>
          </a:xfrm>
          <a:prstGeom prst="rect">
            <a:avLst/>
          </a:prstGeom>
          <a:solidFill>
            <a:srgbClr val="793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507406" y="2571750"/>
            <a:ext cx="8242148"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6" y="3733801"/>
            <a:ext cx="8239421"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949683" y="6235608"/>
            <a:ext cx="1797864" cy="365125"/>
          </a:xfrm>
        </p:spPr>
        <p:txBody>
          <a:bodyPr/>
          <a:lstStyle>
            <a:lvl1pPr>
              <a:defRPr>
                <a:solidFill>
                  <a:schemeClr val="bg1"/>
                </a:solidFill>
              </a:defRPr>
            </a:lvl1pPr>
          </a:lstStyle>
          <a:p>
            <a:fld id="{2DD828DB-ACC8-4068-8EF5-3B06B4C07CD8}" type="datetimeFigureOut">
              <a:rPr lang="en-US" smtClean="0"/>
              <a:pPr/>
              <a:t>10/29/19</a:t>
            </a:fld>
            <a:endParaRPr lang="en-US"/>
          </a:p>
        </p:txBody>
      </p:sp>
      <p:sp>
        <p:nvSpPr>
          <p:cNvPr id="6" name="Footer Placeholder 5"/>
          <p:cNvSpPr>
            <a:spLocks noGrp="1"/>
          </p:cNvSpPr>
          <p:nvPr>
            <p:ph type="ftr" sz="quarter" idx="11"/>
          </p:nvPr>
        </p:nvSpPr>
        <p:spPr>
          <a:xfrm>
            <a:off x="508128" y="6235608"/>
            <a:ext cx="6197473" cy="365125"/>
          </a:xfrm>
          <a:prstGeom prst="rect">
            <a:avLst/>
          </a:prstGeo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44E218D7-C21F-42A5-BDA6-DD6738D5AD93}" type="slidenum">
              <a:rPr lang="en-US" smtClean="0"/>
              <a:pPr/>
              <a:t>‹#›</a:t>
            </a:fld>
            <a:endParaRPr lang="en-US"/>
          </a:p>
        </p:txBody>
      </p:sp>
      <p:sp>
        <p:nvSpPr>
          <p:cNvPr id="10" name="Rectangle 9"/>
          <p:cNvSpPr/>
          <p:nvPr/>
        </p:nvSpPr>
        <p:spPr>
          <a:xfrm>
            <a:off x="9069917" y="228600"/>
            <a:ext cx="2743200" cy="2039112"/>
          </a:xfrm>
          <a:prstGeom prst="rect">
            <a:avLst/>
          </a:prstGeom>
          <a:solidFill>
            <a:srgbClr val="4E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Picture Placeholder 12"/>
          <p:cNvSpPr>
            <a:spLocks noGrp="1"/>
          </p:cNvSpPr>
          <p:nvPr>
            <p:ph type="pic" sz="quarter" idx="13"/>
          </p:nvPr>
        </p:nvSpPr>
        <p:spPr>
          <a:xfrm>
            <a:off x="9069917" y="2374940"/>
            <a:ext cx="27432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9069917" y="4535424"/>
            <a:ext cx="2743200" cy="2039112"/>
          </a:xfrm>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2962967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376767" y="228600"/>
            <a:ext cx="5647267" cy="6345238"/>
          </a:xfrm>
          <a:prstGeom prst="rect">
            <a:avLst/>
          </a:prstGeom>
          <a:solidFill>
            <a:srgbClr val="793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507406" y="2571750"/>
            <a:ext cx="5355511" cy="1162050"/>
          </a:xfrm>
        </p:spPr>
        <p:txBody>
          <a:bodyPr anchor="b">
            <a:normAutofit/>
          </a:bodyPr>
          <a:lstStyle>
            <a:lvl1pPr algn="l">
              <a:defRPr sz="2600" b="0">
                <a:solidFill>
                  <a:schemeClr val="bg1"/>
                </a:solidFill>
              </a:defRPr>
            </a:lvl1pPr>
          </a:lstStyle>
          <a:p>
            <a:r>
              <a:rPr lang="en-US"/>
              <a:t>Click to edit Master title style</a:t>
            </a:r>
            <a:endParaRPr/>
          </a:p>
        </p:txBody>
      </p:sp>
      <p:sp>
        <p:nvSpPr>
          <p:cNvPr id="4" name="Text Placeholder 3"/>
          <p:cNvSpPr>
            <a:spLocks noGrp="1"/>
          </p:cNvSpPr>
          <p:nvPr>
            <p:ph type="body" sz="half" idx="2"/>
          </p:nvPr>
        </p:nvSpPr>
        <p:spPr>
          <a:xfrm>
            <a:off x="508125" y="3733801"/>
            <a:ext cx="5353739"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064000" y="6235608"/>
            <a:ext cx="1797864" cy="365125"/>
          </a:xfrm>
        </p:spPr>
        <p:txBody>
          <a:bodyPr/>
          <a:lstStyle>
            <a:lvl1pPr>
              <a:defRPr>
                <a:solidFill>
                  <a:schemeClr val="bg1"/>
                </a:solidFill>
              </a:defRPr>
            </a:lvl1pPr>
          </a:lstStyle>
          <a:p>
            <a:fld id="{2DD828DB-ACC8-4068-8EF5-3B06B4C07CD8}" type="datetimeFigureOut">
              <a:rPr lang="en-US" smtClean="0"/>
              <a:pPr/>
              <a:t>10/29/19</a:t>
            </a:fld>
            <a:endParaRPr lang="en-US"/>
          </a:p>
        </p:txBody>
      </p:sp>
      <p:sp>
        <p:nvSpPr>
          <p:cNvPr id="6" name="Footer Placeholder 5"/>
          <p:cNvSpPr>
            <a:spLocks noGrp="1"/>
          </p:cNvSpPr>
          <p:nvPr>
            <p:ph type="ftr" sz="quarter" idx="11"/>
          </p:nvPr>
        </p:nvSpPr>
        <p:spPr>
          <a:xfrm>
            <a:off x="508128" y="6235608"/>
            <a:ext cx="3454273" cy="365125"/>
          </a:xfrm>
          <a:prstGeom prst="rect">
            <a:avLst/>
          </a:prstGeo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44E218D7-C21F-42A5-BDA6-DD6738D5AD93}" type="slidenum">
              <a:rPr lang="en-US" smtClean="0"/>
              <a:pPr/>
              <a:t>‹#›</a:t>
            </a:fld>
            <a:endParaRPr lang="en-US"/>
          </a:p>
        </p:txBody>
      </p:sp>
      <p:sp>
        <p:nvSpPr>
          <p:cNvPr id="10" name="Rectangle 9"/>
          <p:cNvSpPr/>
          <p:nvPr/>
        </p:nvSpPr>
        <p:spPr>
          <a:xfrm>
            <a:off x="9069917" y="228600"/>
            <a:ext cx="2743200" cy="2039112"/>
          </a:xfrm>
          <a:prstGeom prst="rect">
            <a:avLst/>
          </a:prstGeom>
          <a:solidFill>
            <a:srgbClr val="4E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1" name="Rectangle 10"/>
          <p:cNvSpPr/>
          <p:nvPr/>
        </p:nvSpPr>
        <p:spPr>
          <a:xfrm>
            <a:off x="6165851" y="4534726"/>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2" name="Picture Placeholder 12"/>
          <p:cNvSpPr>
            <a:spLocks noGrp="1"/>
          </p:cNvSpPr>
          <p:nvPr>
            <p:ph type="pic" sz="quarter" idx="13"/>
          </p:nvPr>
        </p:nvSpPr>
        <p:spPr>
          <a:xfrm>
            <a:off x="6165851" y="228600"/>
            <a:ext cx="2743200" cy="2039112"/>
          </a:xfrm>
        </p:spPr>
        <p:txBody>
          <a:bodyPr/>
          <a:lstStyle>
            <a:lvl1pPr>
              <a:buNone/>
              <a:defRPr/>
            </a:lvl1pPr>
          </a:lstStyle>
          <a:p>
            <a:r>
              <a:rPr lang="en-US"/>
              <a:t>Drag picture to placeholder or click icon to add</a:t>
            </a:r>
            <a:endParaRPr/>
          </a:p>
        </p:txBody>
      </p:sp>
      <p:sp>
        <p:nvSpPr>
          <p:cNvPr id="13" name="Picture Placeholder 12"/>
          <p:cNvSpPr>
            <a:spLocks noGrp="1"/>
          </p:cNvSpPr>
          <p:nvPr>
            <p:ph type="pic" sz="quarter" idx="14"/>
          </p:nvPr>
        </p:nvSpPr>
        <p:spPr>
          <a:xfrm>
            <a:off x="6165851" y="2381663"/>
            <a:ext cx="27432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5"/>
          </p:nvPr>
        </p:nvSpPr>
        <p:spPr>
          <a:xfrm>
            <a:off x="9070848" y="2381662"/>
            <a:ext cx="2743200" cy="4187952"/>
          </a:xfrm>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19928709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2" name="Title 1"/>
          <p:cNvSpPr>
            <a:spLocks noGrp="1"/>
          </p:cNvSpPr>
          <p:nvPr>
            <p:ph type="title"/>
          </p:nvPr>
        </p:nvSpPr>
        <p:spPr>
          <a:xfrm>
            <a:off x="6604000" y="3124200"/>
            <a:ext cx="4145280" cy="87153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1" y="2365248"/>
            <a:ext cx="5653492"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
        <p:nvSpPr>
          <p:cNvPr id="4" name="Text Placeholder 3"/>
          <p:cNvSpPr>
            <a:spLocks noGrp="1"/>
          </p:cNvSpPr>
          <p:nvPr>
            <p:ph type="body" sz="half" idx="2"/>
          </p:nvPr>
        </p:nvSpPr>
        <p:spPr>
          <a:xfrm>
            <a:off x="6604000" y="3995737"/>
            <a:ext cx="414528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855200" y="6423586"/>
            <a:ext cx="2049929" cy="365125"/>
          </a:xfrm>
        </p:spPr>
        <p:txBody>
          <a:bodyPr/>
          <a:lstStyle/>
          <a:p>
            <a:fld id="{2DD828DB-ACC8-4068-8EF5-3B06B4C07CD8}" type="datetimeFigureOut">
              <a:rPr lang="en-US" smtClean="0"/>
              <a:pPr/>
              <a:t>10/29/19</a:t>
            </a:fld>
            <a:endParaRPr lang="en-US"/>
          </a:p>
        </p:txBody>
      </p:sp>
      <p:sp>
        <p:nvSpPr>
          <p:cNvPr id="6" name="Footer Placeholder 5"/>
          <p:cNvSpPr>
            <a:spLocks noGrp="1"/>
          </p:cNvSpPr>
          <p:nvPr>
            <p:ph type="ftr" sz="quarter" idx="11"/>
          </p:nvPr>
        </p:nvSpPr>
        <p:spPr>
          <a:xfrm>
            <a:off x="5588000" y="6423586"/>
            <a:ext cx="4006851" cy="365125"/>
          </a:xfrm>
          <a:prstGeom prst="rect">
            <a:avLst/>
          </a:prstGeom>
        </p:spPr>
        <p:txBody>
          <a:bodyPr/>
          <a:lstStyle/>
          <a:p>
            <a:endParaRPr lang="en-US"/>
          </a:p>
        </p:txBody>
      </p:sp>
      <p:sp>
        <p:nvSpPr>
          <p:cNvPr id="14" name="Picture Placeholder 12"/>
          <p:cNvSpPr>
            <a:spLocks noGrp="1"/>
          </p:cNvSpPr>
          <p:nvPr>
            <p:ph type="pic" sz="quarter" idx="13"/>
          </p:nvPr>
        </p:nvSpPr>
        <p:spPr>
          <a:xfrm>
            <a:off x="370540" y="228600"/>
            <a:ext cx="2743200" cy="2039112"/>
          </a:xfrm>
        </p:spPr>
        <p:txBody>
          <a:bodyPr/>
          <a:lstStyle>
            <a:lvl1pPr>
              <a:buNone/>
              <a:defRPr/>
            </a:lvl1pPr>
          </a:lstStyle>
          <a:p>
            <a:r>
              <a:rPr lang="en-US"/>
              <a:t>Drag picture to placeholder or click icon to add</a:t>
            </a:r>
            <a:endParaRPr/>
          </a:p>
        </p:txBody>
      </p:sp>
      <p:sp>
        <p:nvSpPr>
          <p:cNvPr id="15" name="Picture Placeholder 12"/>
          <p:cNvSpPr>
            <a:spLocks noGrp="1"/>
          </p:cNvSpPr>
          <p:nvPr>
            <p:ph type="pic" sz="quarter" idx="14"/>
          </p:nvPr>
        </p:nvSpPr>
        <p:spPr>
          <a:xfrm>
            <a:off x="3280833" y="228600"/>
            <a:ext cx="2743200" cy="2039112"/>
          </a:xfrm>
        </p:spPr>
        <p:txBody>
          <a:bodyPr/>
          <a:lstStyle>
            <a:lvl1pPr>
              <a:buNone/>
              <a:defRPr/>
            </a:lvl1pPr>
          </a:lstStyle>
          <a:p>
            <a:r>
              <a:rPr lang="en-US"/>
              <a:t>Drag picture to placeholder or click icon to add</a:t>
            </a:r>
            <a:endParaRPr/>
          </a:p>
        </p:txBody>
      </p:sp>
    </p:spTree>
    <p:extLst>
      <p:ext uri="{BB962C8B-B14F-4D97-AF65-F5344CB8AC3E}">
        <p14:creationId xmlns:p14="http://schemas.microsoft.com/office/powerpoint/2010/main" val="2026375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D828DB-ACC8-4068-8EF5-3B06B4C07CD8}" type="datetimeFigureOut">
              <a:rPr lang="en-US" smtClean="0"/>
              <a:pPr/>
              <a:t>10/29/19</a:t>
            </a:fld>
            <a:endParaRPr lang="en-US"/>
          </a:p>
        </p:txBody>
      </p:sp>
      <p:sp>
        <p:nvSpPr>
          <p:cNvPr id="5" name="Footer Placeholder 4"/>
          <p:cNvSpPr>
            <a:spLocks noGrp="1"/>
          </p:cNvSpPr>
          <p:nvPr>
            <p:ph type="ftr" sz="quarter" idx="11"/>
          </p:nvPr>
        </p:nvSpPr>
        <p:spPr>
          <a:xfrm>
            <a:off x="268941" y="6423586"/>
            <a:ext cx="8163859" cy="365125"/>
          </a:xfrm>
          <a:prstGeom prst="rect">
            <a:avLst/>
          </a:prstGeom>
        </p:spPr>
        <p:txBody>
          <a:bodyPr/>
          <a:lstStyle/>
          <a:p>
            <a:endParaRPr lang="en-US"/>
          </a:p>
        </p:txBody>
      </p:sp>
    </p:spTree>
    <p:extLst>
      <p:ext uri="{BB962C8B-B14F-4D97-AF65-F5344CB8AC3E}">
        <p14:creationId xmlns:p14="http://schemas.microsoft.com/office/powerpoint/2010/main" val="34713118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D828DB-ACC8-4068-8EF5-3B06B4C07CD8}" type="datetimeFigureOut">
              <a:rPr lang="en-US" smtClean="0"/>
              <a:pPr/>
              <a:t>10/29/19</a:t>
            </a:fld>
            <a:endParaRPr lang="en-US"/>
          </a:p>
        </p:txBody>
      </p:sp>
    </p:spTree>
    <p:extLst>
      <p:ext uri="{BB962C8B-B14F-4D97-AF65-F5344CB8AC3E}">
        <p14:creationId xmlns:p14="http://schemas.microsoft.com/office/powerpoint/2010/main" val="173446619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61029" y="954742"/>
            <a:ext cx="908424" cy="5171422"/>
          </a:xfrm>
        </p:spPr>
        <p:txBody>
          <a:bodyPr vert="eaVert" anchor="t" anchorCtr="0"/>
          <a:lstStyle/>
          <a:p>
            <a:r>
              <a:rPr lang="en-US"/>
              <a:t>Click to edit Master title style</a:t>
            </a:r>
            <a:endParaRPr/>
          </a:p>
        </p:txBody>
      </p:sp>
      <p:sp>
        <p:nvSpPr>
          <p:cNvPr id="3" name="Vertical Text Placeholder 2"/>
          <p:cNvSpPr>
            <a:spLocks noGrp="1"/>
          </p:cNvSpPr>
          <p:nvPr>
            <p:ph type="body" orient="vert" idx="1"/>
          </p:nvPr>
        </p:nvSpPr>
        <p:spPr>
          <a:xfrm>
            <a:off x="609600" y="958757"/>
            <a:ext cx="9144000" cy="5184869"/>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D828DB-ACC8-4068-8EF5-3B06B4C07CD8}" type="datetimeFigureOut">
              <a:rPr lang="en-US" smtClean="0"/>
              <a:pPr/>
              <a:t>10/29/19</a:t>
            </a:fld>
            <a:endParaRPr lang="en-US"/>
          </a:p>
        </p:txBody>
      </p:sp>
      <p:sp>
        <p:nvSpPr>
          <p:cNvPr id="5" name="Footer Placeholder 4"/>
          <p:cNvSpPr>
            <a:spLocks noGrp="1"/>
          </p:cNvSpPr>
          <p:nvPr>
            <p:ph type="ftr" sz="quarter" idx="11"/>
          </p:nvPr>
        </p:nvSpPr>
        <p:spPr>
          <a:xfrm>
            <a:off x="268941" y="6423586"/>
            <a:ext cx="8163859" cy="365125"/>
          </a:xfrm>
          <a:prstGeom prst="rect">
            <a:avLst/>
          </a:prstGeom>
        </p:spPr>
        <p:txBody>
          <a:bodyPr/>
          <a:lstStyle/>
          <a:p>
            <a:endParaRPr lang="en-US"/>
          </a:p>
        </p:txBody>
      </p:sp>
    </p:spTree>
    <p:extLst>
      <p:ext uri="{BB962C8B-B14F-4D97-AF65-F5344CB8AC3E}">
        <p14:creationId xmlns:p14="http://schemas.microsoft.com/office/powerpoint/2010/main" val="166825785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2" name="Title 1"/>
          <p:cNvSpPr>
            <a:spLocks noGrp="1"/>
          </p:cNvSpPr>
          <p:nvPr>
            <p:ph type="title"/>
          </p:nvPr>
        </p:nvSpPr>
        <p:spPr>
          <a:xfrm>
            <a:off x="664633" y="134471"/>
            <a:ext cx="10075084" cy="995082"/>
          </a:xfrm>
        </p:spPr>
        <p:txBody>
          <a:bodyPr anchor="b" anchorCtr="0"/>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2DD828DB-ACC8-4068-8EF5-3B06B4C07CD8}" type="datetimeFigureOut">
              <a:rPr lang="en-US" smtClean="0"/>
              <a:pPr/>
              <a:t>10/29/19</a:t>
            </a:fld>
            <a:endParaRPr lang="en-US"/>
          </a:p>
        </p:txBody>
      </p:sp>
      <p:sp>
        <p:nvSpPr>
          <p:cNvPr id="10" name="Text Placeholder 3"/>
          <p:cNvSpPr>
            <a:spLocks noGrp="1"/>
          </p:cNvSpPr>
          <p:nvPr>
            <p:ph type="body" sz="half" idx="2"/>
          </p:nvPr>
        </p:nvSpPr>
        <p:spPr>
          <a:xfrm>
            <a:off x="664691" y="1129553"/>
            <a:ext cx="10078613"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text styles</a:t>
            </a:r>
          </a:p>
        </p:txBody>
      </p:sp>
    </p:spTree>
    <p:extLst>
      <p:ext uri="{BB962C8B-B14F-4D97-AF65-F5344CB8AC3E}">
        <p14:creationId xmlns:p14="http://schemas.microsoft.com/office/powerpoint/2010/main" val="1230382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6400800" y="4624668"/>
            <a:ext cx="5384800" cy="933450"/>
          </a:xfrm>
        </p:spPr>
        <p:txBody>
          <a:bodyPr>
            <a:normAutofit/>
          </a:bodyPr>
          <a:lstStyle>
            <a:lvl1pPr>
              <a:defRPr sz="2800"/>
            </a:lvl1pPr>
          </a:lstStyle>
          <a:p>
            <a:r>
              <a:rPr lang="en-US"/>
              <a:t>Click to edit Master title style</a:t>
            </a:r>
            <a:endParaRPr/>
          </a:p>
        </p:txBody>
      </p:sp>
      <p:sp>
        <p:nvSpPr>
          <p:cNvPr id="3" name="Subtitle 2"/>
          <p:cNvSpPr>
            <a:spLocks noGrp="1"/>
          </p:cNvSpPr>
          <p:nvPr>
            <p:ph type="subTitle" idx="1"/>
          </p:nvPr>
        </p:nvSpPr>
        <p:spPr>
          <a:xfrm>
            <a:off x="6400800" y="5562600"/>
            <a:ext cx="53848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4" name="Date Placeholder 3"/>
          <p:cNvSpPr>
            <a:spLocks noGrp="1"/>
          </p:cNvSpPr>
          <p:nvPr>
            <p:ph type="dt" sz="half" idx="10"/>
          </p:nvPr>
        </p:nvSpPr>
        <p:spPr>
          <a:xfrm>
            <a:off x="6400801" y="6425641"/>
            <a:ext cx="1643529" cy="365125"/>
          </a:xfrm>
        </p:spPr>
        <p:txBody>
          <a:bodyPr/>
          <a:lstStyle>
            <a:lvl1pPr algn="l">
              <a:defRPr/>
            </a:lvl1pPr>
          </a:lstStyle>
          <a:p>
            <a:fld id="{2DD828DB-ACC8-4068-8EF5-3B06B4C07CD8}" type="datetimeFigureOut">
              <a:rPr lang="en-US" smtClean="0"/>
              <a:pPr/>
              <a:t>10/29/19</a:t>
            </a:fld>
            <a:endParaRPr lang="en-US"/>
          </a:p>
        </p:txBody>
      </p:sp>
      <p:sp>
        <p:nvSpPr>
          <p:cNvPr id="5" name="Footer Placeholder 4"/>
          <p:cNvSpPr>
            <a:spLocks noGrp="1"/>
          </p:cNvSpPr>
          <p:nvPr>
            <p:ph type="ftr" sz="quarter" idx="11"/>
          </p:nvPr>
        </p:nvSpPr>
        <p:spPr>
          <a:xfrm>
            <a:off x="8414871" y="6425641"/>
            <a:ext cx="3490259" cy="365125"/>
          </a:xfrm>
          <a:prstGeom prst="rect">
            <a:avLst/>
          </a:prstGeom>
        </p:spPr>
        <p:txBody>
          <a:bodyPr/>
          <a:lstStyle>
            <a:lvl1pPr algn="r">
              <a:defRPr/>
            </a:lvl1pPr>
          </a:lstStyle>
          <a:p>
            <a:endParaRPr lang="en-US"/>
          </a:p>
        </p:txBody>
      </p:sp>
      <p:sp>
        <p:nvSpPr>
          <p:cNvPr id="7" name="Rectangle 6"/>
          <p:cNvSpPr/>
          <p:nvPr/>
        </p:nvSpPr>
        <p:spPr>
          <a:xfrm>
            <a:off x="376767" y="228600"/>
            <a:ext cx="5647267" cy="4187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8" name="Rectangle 7"/>
          <p:cNvSpPr/>
          <p:nvPr/>
        </p:nvSpPr>
        <p:spPr>
          <a:xfrm>
            <a:off x="9069917" y="228600"/>
            <a:ext cx="2743200" cy="2039112"/>
          </a:xfrm>
          <a:prstGeom prst="rect">
            <a:avLst/>
          </a:prstGeom>
          <a:solidFill>
            <a:srgbClr val="4E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0" name="Rectangle 9"/>
          <p:cNvSpPr/>
          <p:nvPr/>
        </p:nvSpPr>
        <p:spPr>
          <a:xfrm>
            <a:off x="6165851" y="2377440"/>
            <a:ext cx="2743200" cy="2039112"/>
          </a:xfrm>
          <a:prstGeom prst="rect">
            <a:avLst/>
          </a:prstGeom>
          <a:solidFill>
            <a:srgbClr val="793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3" name="Picture Placeholder 12"/>
          <p:cNvSpPr>
            <a:spLocks noGrp="1"/>
          </p:cNvSpPr>
          <p:nvPr>
            <p:ph type="pic" sz="quarter" idx="12"/>
          </p:nvPr>
        </p:nvSpPr>
        <p:spPr>
          <a:xfrm>
            <a:off x="6165851" y="228600"/>
            <a:ext cx="2743200" cy="2039112"/>
          </a:xfrm>
        </p:spPr>
        <p:txBody>
          <a:bodyPr/>
          <a:lstStyle>
            <a:lvl1pPr>
              <a:buNone/>
              <a:defRPr/>
            </a:lvl1pPr>
          </a:lstStyle>
          <a:p>
            <a:r>
              <a:rPr lang="en-US"/>
              <a:t>Drag picture to placeholder or click icon to add</a:t>
            </a:r>
            <a:endParaRPr/>
          </a:p>
        </p:txBody>
      </p:sp>
      <p:sp>
        <p:nvSpPr>
          <p:cNvPr id="14" name="Picture Placeholder 12"/>
          <p:cNvSpPr>
            <a:spLocks noGrp="1"/>
          </p:cNvSpPr>
          <p:nvPr>
            <p:ph type="pic" sz="quarter" idx="13"/>
          </p:nvPr>
        </p:nvSpPr>
        <p:spPr>
          <a:xfrm>
            <a:off x="9069917" y="2377440"/>
            <a:ext cx="2743200" cy="2039112"/>
          </a:xfrm>
        </p:spPr>
        <p:txBody>
          <a:bodyPr/>
          <a:lstStyle>
            <a:lvl1pPr>
              <a:buNone/>
              <a:defRPr/>
            </a:lvl1pPr>
          </a:lstStyle>
          <a:p>
            <a:r>
              <a:rPr lang="en-US"/>
              <a:t>Drag picture to placeholder or click icon to add</a:t>
            </a:r>
            <a:endParaRPr/>
          </a:p>
        </p:txBody>
      </p:sp>
      <p:sp>
        <p:nvSpPr>
          <p:cNvPr id="16" name="Text Placeholder 3"/>
          <p:cNvSpPr>
            <a:spLocks noGrp="1"/>
          </p:cNvSpPr>
          <p:nvPr>
            <p:ph type="body" sz="half" idx="2"/>
          </p:nvPr>
        </p:nvSpPr>
        <p:spPr>
          <a:xfrm>
            <a:off x="1143000" y="1779495"/>
            <a:ext cx="4114800" cy="2040905"/>
          </a:xfrm>
        </p:spPr>
        <p:txBody>
          <a:bodyPr lIns="45720" tIns="45720" rIns="45720" anchor="t">
            <a:noAutofit/>
          </a:bodyPr>
          <a:lstStyle>
            <a:lvl1pPr marL="0" indent="0" algn="ctr">
              <a:spcBef>
                <a:spcPts val="600"/>
              </a:spcBef>
              <a:buNone/>
              <a:defRPr sz="4600">
                <a:ln>
                  <a:solidFill>
                    <a:schemeClr val="bg1"/>
                  </a:solidFill>
                </a:ln>
                <a:solidFill>
                  <a:schemeClr val="tx1"/>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Tree>
    <p:extLst>
      <p:ext uri="{BB962C8B-B14F-4D97-AF65-F5344CB8AC3E}">
        <p14:creationId xmlns:p14="http://schemas.microsoft.com/office/powerpoint/2010/main" val="913850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878543" y="228600"/>
            <a:ext cx="10934573" cy="5867400"/>
          </a:xfrm>
          <a:prstGeom prst="rect">
            <a:avLst/>
          </a:prstGeom>
          <a:solidFill>
            <a:srgbClr val="4E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2" name="Title 1"/>
          <p:cNvSpPr>
            <a:spLocks noGrp="1"/>
          </p:cNvSpPr>
          <p:nvPr>
            <p:ph type="title"/>
          </p:nvPr>
        </p:nvSpPr>
        <p:spPr>
          <a:xfrm>
            <a:off x="3048000" y="3124201"/>
            <a:ext cx="7518400" cy="1362075"/>
          </a:xfrm>
        </p:spPr>
        <p:txBody>
          <a:bodyPr anchor="b" anchorCtr="0">
            <a:normAutofit/>
          </a:bodyPr>
          <a:lstStyle>
            <a:lvl1pPr algn="l">
              <a:defRPr sz="3200" b="0" cap="none" baseline="0">
                <a:solidFill>
                  <a:schemeClr val="bg1"/>
                </a:solidFill>
              </a:defRPr>
            </a:lvl1pPr>
          </a:lstStyle>
          <a:p>
            <a:r>
              <a:rPr lang="en-US"/>
              <a:t>Click to edit Master title style</a:t>
            </a:r>
            <a:endParaRPr/>
          </a:p>
        </p:txBody>
      </p:sp>
      <p:sp>
        <p:nvSpPr>
          <p:cNvPr id="3" name="Text Placeholder 2"/>
          <p:cNvSpPr>
            <a:spLocks noGrp="1"/>
          </p:cNvSpPr>
          <p:nvPr>
            <p:ph type="body" idx="1"/>
          </p:nvPr>
        </p:nvSpPr>
        <p:spPr>
          <a:xfrm>
            <a:off x="3048000" y="4495801"/>
            <a:ext cx="75184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78541" y="6248775"/>
            <a:ext cx="1966259" cy="365125"/>
          </a:xfrm>
        </p:spPr>
        <p:txBody>
          <a:bodyPr/>
          <a:lstStyle>
            <a:lvl1pPr algn="l">
              <a:defRPr>
                <a:solidFill>
                  <a:schemeClr val="bg1"/>
                </a:solidFill>
              </a:defRPr>
            </a:lvl1pPr>
          </a:lstStyle>
          <a:p>
            <a:fld id="{2DD828DB-ACC8-4068-8EF5-3B06B4C07CD8}" type="datetimeFigureOut">
              <a:rPr lang="en-US" smtClean="0"/>
              <a:pPr/>
              <a:t>10/29/19</a:t>
            </a:fld>
            <a:endParaRPr lang="en-US"/>
          </a:p>
        </p:txBody>
      </p:sp>
      <p:sp>
        <p:nvSpPr>
          <p:cNvPr id="5" name="Footer Placeholder 4"/>
          <p:cNvSpPr>
            <a:spLocks noGrp="1"/>
          </p:cNvSpPr>
          <p:nvPr>
            <p:ph type="ftr" sz="quarter" idx="11"/>
          </p:nvPr>
        </p:nvSpPr>
        <p:spPr>
          <a:xfrm>
            <a:off x="3048000" y="6248775"/>
            <a:ext cx="7518400" cy="365125"/>
          </a:xfrm>
          <a:prstGeom prst="rect">
            <a:avLst/>
          </a:prstGeo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11074400" y="6248775"/>
            <a:ext cx="738717" cy="365125"/>
          </a:xfrm>
        </p:spPr>
        <p:txBody>
          <a:bodyPr/>
          <a:lstStyle/>
          <a:p>
            <a:fld id="{44E218D7-C21F-42A5-BDA6-DD6738D5AD93}" type="slidenum">
              <a:rPr lang="en-US" smtClean="0"/>
              <a:pPr/>
              <a:t>‹#›</a:t>
            </a:fld>
            <a:endParaRPr lang="en-US"/>
          </a:p>
        </p:txBody>
      </p:sp>
      <p:sp>
        <p:nvSpPr>
          <p:cNvPr id="9" name="Rectangle 8"/>
          <p:cNvSpPr/>
          <p:nvPr/>
        </p:nvSpPr>
        <p:spPr>
          <a:xfrm>
            <a:off x="381000" y="228600"/>
            <a:ext cx="330200" cy="5867400"/>
          </a:xfrm>
          <a:prstGeom prst="rect">
            <a:avLst/>
          </a:prstGeom>
          <a:solidFill>
            <a:srgbClr val="7933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Tree>
    <p:extLst>
      <p:ext uri="{BB962C8B-B14F-4D97-AF65-F5344CB8AC3E}">
        <p14:creationId xmlns:p14="http://schemas.microsoft.com/office/powerpoint/2010/main" val="28301605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828DB-ACC8-4068-8EF5-3B06B4C07CD8}" type="datetimeFigureOut">
              <a:rPr lang="en-US" smtClean="0"/>
              <a:pPr/>
              <a:t>10/29/19</a:t>
            </a:fld>
            <a:endParaRPr lang="en-US"/>
          </a:p>
        </p:txBody>
      </p:sp>
      <p:sp>
        <p:nvSpPr>
          <p:cNvPr id="6" name="Footer Placeholder 5"/>
          <p:cNvSpPr>
            <a:spLocks noGrp="1"/>
          </p:cNvSpPr>
          <p:nvPr>
            <p:ph type="ftr" sz="quarter" idx="11"/>
          </p:nvPr>
        </p:nvSpPr>
        <p:spPr>
          <a:xfrm>
            <a:off x="268941" y="6423586"/>
            <a:ext cx="8163859" cy="365125"/>
          </a:xfrm>
          <a:prstGeom prst="rect">
            <a:avLst/>
          </a:prstGeom>
        </p:spPr>
        <p:txBody>
          <a:bodyPr/>
          <a:lstStyle/>
          <a:p>
            <a:endParaRPr lang="en-US"/>
          </a:p>
        </p:txBody>
      </p:sp>
    </p:spTree>
    <p:extLst>
      <p:ext uri="{BB962C8B-B14F-4D97-AF65-F5344CB8AC3E}">
        <p14:creationId xmlns:p14="http://schemas.microsoft.com/office/powerpoint/2010/main" val="212195789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Content Placeholder 5"/>
          <p:cNvSpPr>
            <a:spLocks noGrp="1"/>
          </p:cNvSpPr>
          <p:nvPr>
            <p:ph sz="quarter" idx="4"/>
          </p:nvPr>
        </p:nvSpPr>
        <p:spPr>
          <a:xfrm>
            <a:off x="5866504" y="2447366"/>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828DB-ACC8-4068-8EF5-3B06B4C07CD8}" type="datetimeFigureOut">
              <a:rPr lang="en-US" smtClean="0"/>
              <a:pPr/>
              <a:t>10/29/19</a:t>
            </a:fld>
            <a:endParaRPr lang="en-US"/>
          </a:p>
        </p:txBody>
      </p:sp>
      <p:sp>
        <p:nvSpPr>
          <p:cNvPr id="8" name="Footer Placeholder 7"/>
          <p:cNvSpPr>
            <a:spLocks noGrp="1"/>
          </p:cNvSpPr>
          <p:nvPr>
            <p:ph type="ftr" sz="quarter" idx="11"/>
          </p:nvPr>
        </p:nvSpPr>
        <p:spPr>
          <a:xfrm>
            <a:off x="268941" y="6423586"/>
            <a:ext cx="8163859" cy="365125"/>
          </a:xfrm>
          <a:prstGeom prst="rect">
            <a:avLst/>
          </a:prstGeom>
        </p:spPr>
        <p:txBody>
          <a:bodyPr/>
          <a:lstStyle/>
          <a:p>
            <a:endParaRPr lang="en-US"/>
          </a:p>
        </p:txBody>
      </p:sp>
      <p:sp>
        <p:nvSpPr>
          <p:cNvPr id="3" name="Text Placeholder 2"/>
          <p:cNvSpPr>
            <a:spLocks noGrp="1"/>
          </p:cNvSpPr>
          <p:nvPr>
            <p:ph type="body" idx="1"/>
          </p:nvPr>
        </p:nvSpPr>
        <p:spPr>
          <a:xfrm>
            <a:off x="663388" y="2070848"/>
            <a:ext cx="4876800" cy="322729"/>
          </a:xfrm>
          <a:prstGeom prst="rect">
            <a:avLst/>
          </a:prstGeom>
          <a:solidFill>
            <a:srgbClr val="793391"/>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5866504" y="2070848"/>
            <a:ext cx="4876800" cy="322729"/>
          </a:xfrm>
          <a:prstGeom prst="rect">
            <a:avLst/>
          </a:prstGeom>
          <a:solidFill>
            <a:srgbClr val="4EC1DA"/>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Tree>
    <p:extLst>
      <p:ext uri="{BB962C8B-B14F-4D97-AF65-F5344CB8AC3E}">
        <p14:creationId xmlns:p14="http://schemas.microsoft.com/office/powerpoint/2010/main" val="48536511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0" y="1985963"/>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828DB-ACC8-4068-8EF5-3B06B4C07CD8}" type="datetimeFigureOut">
              <a:rPr lang="en-US" smtClean="0"/>
              <a:pPr/>
              <a:t>10/29/19</a:t>
            </a:fld>
            <a:endParaRPr lang="en-US"/>
          </a:p>
        </p:txBody>
      </p:sp>
      <p:sp>
        <p:nvSpPr>
          <p:cNvPr id="6" name="Footer Placeholder 5"/>
          <p:cNvSpPr>
            <a:spLocks noGrp="1"/>
          </p:cNvSpPr>
          <p:nvPr>
            <p:ph type="ftr" sz="quarter" idx="11"/>
          </p:nvPr>
        </p:nvSpPr>
        <p:spPr>
          <a:xfrm>
            <a:off x="268941" y="6423586"/>
            <a:ext cx="8163859" cy="365125"/>
          </a:xfrm>
          <a:prstGeom prst="rect">
            <a:avLst/>
          </a:prstGeom>
        </p:spPr>
        <p:txBody>
          <a:bodyPr/>
          <a:lstStyle/>
          <a:p>
            <a:endParaRPr lang="en-US"/>
          </a:p>
        </p:txBody>
      </p:sp>
      <p:sp>
        <p:nvSpPr>
          <p:cNvPr id="13" name="Content Placeholder 2"/>
          <p:cNvSpPr>
            <a:spLocks noGrp="1"/>
          </p:cNvSpPr>
          <p:nvPr>
            <p:ph sz="half" idx="14"/>
          </p:nvPr>
        </p:nvSpPr>
        <p:spPr>
          <a:xfrm>
            <a:off x="664690" y="4164965"/>
            <a:ext cx="10092209"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38859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5880100" y="1985963"/>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828DB-ACC8-4068-8EF5-3B06B4C07CD8}" type="datetimeFigureOut">
              <a:rPr lang="en-US" smtClean="0"/>
              <a:pPr/>
              <a:t>10/29/19</a:t>
            </a:fld>
            <a:endParaRPr lang="en-US"/>
          </a:p>
        </p:txBody>
      </p:sp>
      <p:sp>
        <p:nvSpPr>
          <p:cNvPr id="6" name="Footer Placeholder 5"/>
          <p:cNvSpPr>
            <a:spLocks noGrp="1"/>
          </p:cNvSpPr>
          <p:nvPr>
            <p:ph type="ftr" sz="quarter" idx="11"/>
          </p:nvPr>
        </p:nvSpPr>
        <p:spPr>
          <a:xfrm>
            <a:off x="268941" y="6423586"/>
            <a:ext cx="8163859" cy="365125"/>
          </a:xfrm>
          <a:prstGeom prst="rect">
            <a:avLst/>
          </a:prstGeom>
        </p:spPr>
        <p:txBody>
          <a:bodyPr/>
          <a:lstStyle/>
          <a:p>
            <a:endParaRPr lang="en-US"/>
          </a:p>
        </p:txBody>
      </p:sp>
      <p:sp>
        <p:nvSpPr>
          <p:cNvPr id="11" name="Content Placeholder 2"/>
          <p:cNvSpPr>
            <a:spLocks noGrp="1"/>
          </p:cNvSpPr>
          <p:nvPr>
            <p:ph sz="half" idx="15"/>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13" name="Content Placeholder 2"/>
          <p:cNvSpPr>
            <a:spLocks noGrp="1"/>
          </p:cNvSpPr>
          <p:nvPr>
            <p:ph sz="half" idx="16"/>
          </p:nvPr>
        </p:nvSpPr>
        <p:spPr>
          <a:xfrm>
            <a:off x="5880100" y="4169664"/>
            <a:ext cx="48768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Tree>
    <p:extLst>
      <p:ext uri="{BB962C8B-B14F-4D97-AF65-F5344CB8AC3E}">
        <p14:creationId xmlns:p14="http://schemas.microsoft.com/office/powerpoint/2010/main" val="1436566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64633" y="484094"/>
            <a:ext cx="10075084" cy="1116106"/>
          </a:xfrm>
          <a:prstGeom prst="rect">
            <a:avLst/>
          </a:prstGeom>
        </p:spPr>
        <p:txBody>
          <a:bodyPr vert="horz" lIns="91440" tIns="45720" rIns="91440" bIns="45720" rtlCol="0" anchor="t" anchorCtr="0">
            <a:noAutofit/>
          </a:bodyPr>
          <a:lstStyle/>
          <a:p>
            <a:r>
              <a:rPr lang="en-US"/>
              <a:t>Click to edit Master title style</a:t>
            </a:r>
            <a:endParaRPr/>
          </a:p>
        </p:txBody>
      </p:sp>
      <p:sp>
        <p:nvSpPr>
          <p:cNvPr id="3" name="Text Placeholder 2"/>
          <p:cNvSpPr>
            <a:spLocks noGrp="1"/>
          </p:cNvSpPr>
          <p:nvPr>
            <p:ph type="body" idx="1"/>
          </p:nvPr>
        </p:nvSpPr>
        <p:spPr>
          <a:xfrm>
            <a:off x="664633" y="1981201"/>
            <a:ext cx="10075084" cy="4144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9060329" y="6423586"/>
            <a:ext cx="28448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2DD828DB-ACC8-4068-8EF5-3B06B4C07CD8}" type="datetimeFigureOut">
              <a:rPr lang="en-US" smtClean="0"/>
              <a:pPr/>
              <a:t>10/29/19</a:t>
            </a:fld>
            <a:endParaRPr lang="en-US"/>
          </a:p>
        </p:txBody>
      </p:sp>
      <p:sp>
        <p:nvSpPr>
          <p:cNvPr id="6" name="Slide Number Placeholder 5"/>
          <p:cNvSpPr>
            <a:spLocks noGrp="1"/>
          </p:cNvSpPr>
          <p:nvPr>
            <p:ph type="sldNum" sz="quarter" idx="4"/>
          </p:nvPr>
        </p:nvSpPr>
        <p:spPr>
          <a:xfrm>
            <a:off x="11074400" y="242235"/>
            <a:ext cx="738717" cy="365125"/>
          </a:xfrm>
          <a:prstGeom prst="rect">
            <a:avLst/>
          </a:prstGeom>
        </p:spPr>
        <p:txBody>
          <a:bodyPr vert="horz" lIns="91440" tIns="45720" rIns="91440" bIns="45720" rtlCol="0" anchor="ctr"/>
          <a:lstStyle>
            <a:lvl1pPr algn="r">
              <a:defRPr sz="1400">
                <a:solidFill>
                  <a:schemeClr val="bg1"/>
                </a:solidFill>
              </a:defRPr>
            </a:lvl1pPr>
          </a:lstStyle>
          <a:p>
            <a:fld id="{44E218D7-C21F-42A5-BDA6-DD6738D5AD93}" type="slidenum">
              <a:rPr lang="en-US" smtClean="0"/>
              <a:pPr/>
              <a:t>‹#›</a:t>
            </a:fld>
            <a:endParaRPr lang="en-US"/>
          </a:p>
        </p:txBody>
      </p:sp>
      <p:pic>
        <p:nvPicPr>
          <p:cNvPr id="8" name="Picture 7"/>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508000" y="6248401"/>
            <a:ext cx="2438400" cy="540310"/>
          </a:xfrm>
          <a:prstGeom prst="rect">
            <a:avLst/>
          </a:prstGeom>
        </p:spPr>
      </p:pic>
    </p:spTree>
    <p:extLst>
      <p:ext uri="{BB962C8B-B14F-4D97-AF65-F5344CB8AC3E}">
        <p14:creationId xmlns:p14="http://schemas.microsoft.com/office/powerpoint/2010/main" val="8978918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Lst>
  <p:transition>
    <p:fade/>
  </p:transition>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upport@hipaatrek.com" TargetMode="External"/><Relationship Id="rId2" Type="http://schemas.openxmlformats.org/officeDocument/2006/relationships/hyperlink" Target="http://www.hipaatrek.com" TargetMode="Externa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6893" y="4648200"/>
            <a:ext cx="7230990" cy="1689166"/>
          </a:xfrm>
        </p:spPr>
        <p:txBody>
          <a:bodyPr>
            <a:noAutofit/>
          </a:bodyPr>
          <a:lstStyle/>
          <a:p>
            <a:pPr algn="ctr"/>
            <a:r>
              <a:rPr lang="en-US" sz="5400"/>
              <a:t>Security Over Compliance</a:t>
            </a:r>
            <a:endParaRPr lang="en-US"/>
          </a:p>
        </p:txBody>
      </p:sp>
      <p:sp>
        <p:nvSpPr>
          <p:cNvPr id="4" name="Subtitle 2"/>
          <p:cNvSpPr txBox="1">
            <a:spLocks/>
          </p:cNvSpPr>
          <p:nvPr/>
        </p:nvSpPr>
        <p:spPr>
          <a:xfrm>
            <a:off x="457200" y="4112498"/>
            <a:ext cx="4038600" cy="748553"/>
          </a:xfrm>
          <a:prstGeom prst="rect">
            <a:avLst/>
          </a:prstGeom>
        </p:spPr>
        <p:txBody>
          <a:bodyPr vert="horz" lIns="91440" tIns="45720" rIns="91440" bIns="45720" rtlCol="0">
            <a:noAutofit/>
          </a:bodyPr>
          <a:lstStyle>
            <a:lvl1pPr marL="0" indent="0" algn="l" defTabSz="914400" rtl="0" eaLnBrk="1" latinLnBrk="0" hangingPunct="1">
              <a:spcBef>
                <a:spcPts val="300"/>
              </a:spcBef>
              <a:buClr>
                <a:schemeClr val="accent1"/>
              </a:buClr>
              <a:buSzPct val="75000"/>
              <a:buFont typeface="Wingdings" pitchFamily="2" charset="2"/>
              <a:buNone/>
              <a:defRPr sz="14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60000"/>
                  <a:lumOff val="40000"/>
                </a:schemeClr>
              </a:buClr>
              <a:buSzPct val="75000"/>
              <a:buFont typeface="Wingdings" pitchFamily="2" charset="2"/>
              <a:buNone/>
              <a:defRPr sz="18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buClr>
              <a:buSzPct val="75000"/>
              <a:buFont typeface="Wingdings" pitchFamily="2" charset="2"/>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60000"/>
                  <a:lumOff val="40000"/>
                </a:schemeClr>
              </a:buClr>
              <a:buSzPct val="75000"/>
              <a:buFont typeface="Wingdings" pitchFamily="2"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buClr>
              <a:buSzPct val="75000"/>
              <a:buFont typeface="Wingdings" pitchFamily="2"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lumMod val="60000"/>
                  <a:lumOff val="40000"/>
                </a:schemeClr>
              </a:buClr>
              <a:buSzPct val="75000"/>
              <a:buFont typeface="Wingdings" pitchFamily="2"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5000"/>
              <a:buFont typeface="Wingdings" pitchFamily="2" charset="2"/>
              <a:buNone/>
              <a:defRPr lang="en-US" sz="1800" kern="1200" baseline="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lumMod val="60000"/>
                  <a:lumOff val="40000"/>
                </a:schemeClr>
              </a:buClr>
              <a:buSzPct val="75000"/>
              <a:buFont typeface="Wingdings" pitchFamily="2" charset="2"/>
              <a:buNone/>
              <a:defRPr lang="en-US" sz="1800" kern="1200" baseline="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5000"/>
              <a:buFont typeface="Wingdings" pitchFamily="2" charset="2"/>
              <a:buNone/>
              <a:defRPr lang="en-US" sz="1800" kern="1200" baseline="0">
                <a:solidFill>
                  <a:schemeClr val="tx1">
                    <a:tint val="75000"/>
                  </a:schemeClr>
                </a:solidFill>
                <a:latin typeface="+mn-lt"/>
                <a:ea typeface="+mn-ea"/>
                <a:cs typeface="+mn-cs"/>
              </a:defRPr>
            </a:lvl9pPr>
          </a:lstStyle>
          <a:p>
            <a:r>
              <a:rPr lang="en-US" sz="2800" dirty="0">
                <a:hlinkClick r:id="rId2"/>
              </a:rPr>
              <a:t>www.hipaatrek.com</a:t>
            </a:r>
            <a:endParaRPr lang="en-US" sz="2800" dirty="0"/>
          </a:p>
          <a:p>
            <a:r>
              <a:rPr lang="en-US" sz="2800" dirty="0">
                <a:hlinkClick r:id="rId3"/>
              </a:rPr>
              <a:t>sarah@hipaatrek.com</a:t>
            </a:r>
            <a:endParaRPr lang="en-US" sz="2800" dirty="0"/>
          </a:p>
          <a:p>
            <a:r>
              <a:rPr lang="en-US" sz="2800" dirty="0"/>
              <a:t>314-272-2598</a:t>
            </a:r>
          </a:p>
        </p:txBody>
      </p:sp>
      <p:sp>
        <p:nvSpPr>
          <p:cNvPr id="5" name="Subtitle 2"/>
          <p:cNvSpPr txBox="1">
            <a:spLocks/>
          </p:cNvSpPr>
          <p:nvPr/>
        </p:nvSpPr>
        <p:spPr>
          <a:xfrm>
            <a:off x="457200" y="3054723"/>
            <a:ext cx="4459093" cy="748553"/>
          </a:xfrm>
          <a:prstGeom prst="rect">
            <a:avLst/>
          </a:prstGeom>
        </p:spPr>
        <p:txBody>
          <a:bodyPr vert="horz" lIns="91440" tIns="45720" rIns="91440" bIns="45720" rtlCol="0">
            <a:noAutofit/>
          </a:bodyPr>
          <a:lstStyle>
            <a:lvl1pPr marL="0" indent="0" algn="l" defTabSz="914400" rtl="0" eaLnBrk="1" latinLnBrk="0" hangingPunct="1">
              <a:spcBef>
                <a:spcPts val="300"/>
              </a:spcBef>
              <a:buClr>
                <a:schemeClr val="accent1"/>
              </a:buClr>
              <a:buSzPct val="75000"/>
              <a:buFont typeface="Wingdings" pitchFamily="2" charset="2"/>
              <a:buNone/>
              <a:defRPr sz="1400" kern="1200">
                <a:solidFill>
                  <a:schemeClr val="tx1">
                    <a:tint val="75000"/>
                  </a:schemeClr>
                </a:solidFill>
                <a:latin typeface="+mn-lt"/>
                <a:ea typeface="+mn-ea"/>
                <a:cs typeface="+mn-cs"/>
              </a:defRPr>
            </a:lvl1pPr>
            <a:lvl2pPr marL="457200" indent="0" algn="ctr" defTabSz="914400" rtl="0" eaLnBrk="1" latinLnBrk="0" hangingPunct="1">
              <a:spcBef>
                <a:spcPts val="600"/>
              </a:spcBef>
              <a:buClr>
                <a:schemeClr val="accent1">
                  <a:lumMod val="60000"/>
                  <a:lumOff val="40000"/>
                </a:schemeClr>
              </a:buClr>
              <a:buSzPct val="75000"/>
              <a:buFont typeface="Wingdings" pitchFamily="2" charset="2"/>
              <a:buNone/>
              <a:defRPr sz="1800" kern="1200">
                <a:solidFill>
                  <a:schemeClr val="tx1">
                    <a:tint val="75000"/>
                  </a:schemeClr>
                </a:solidFill>
                <a:latin typeface="+mn-lt"/>
                <a:ea typeface="+mn-ea"/>
                <a:cs typeface="+mn-cs"/>
              </a:defRPr>
            </a:lvl2pPr>
            <a:lvl3pPr marL="914400" indent="0" algn="ctr" defTabSz="914400" rtl="0" eaLnBrk="1" latinLnBrk="0" hangingPunct="1">
              <a:spcBef>
                <a:spcPts val="600"/>
              </a:spcBef>
              <a:buClr>
                <a:schemeClr val="accent1"/>
              </a:buClr>
              <a:buSzPct val="75000"/>
              <a:buFont typeface="Wingdings" pitchFamily="2" charset="2"/>
              <a:buNone/>
              <a:defRPr sz="1800" kern="1200">
                <a:solidFill>
                  <a:schemeClr val="tx1">
                    <a:tint val="75000"/>
                  </a:schemeClr>
                </a:solidFill>
                <a:latin typeface="+mn-lt"/>
                <a:ea typeface="+mn-ea"/>
                <a:cs typeface="+mn-cs"/>
              </a:defRPr>
            </a:lvl3pPr>
            <a:lvl4pPr marL="1371600" indent="0" algn="ctr" defTabSz="914400" rtl="0" eaLnBrk="1" latinLnBrk="0" hangingPunct="1">
              <a:spcBef>
                <a:spcPts val="600"/>
              </a:spcBef>
              <a:buClr>
                <a:schemeClr val="accent1">
                  <a:lumMod val="60000"/>
                  <a:lumOff val="40000"/>
                </a:schemeClr>
              </a:buClr>
              <a:buSzPct val="75000"/>
              <a:buFont typeface="Wingdings" pitchFamily="2" charset="2"/>
              <a:buNone/>
              <a:defRPr sz="1800" kern="1200">
                <a:solidFill>
                  <a:schemeClr val="tx1">
                    <a:tint val="75000"/>
                  </a:schemeClr>
                </a:solidFill>
                <a:latin typeface="+mn-lt"/>
                <a:ea typeface="+mn-ea"/>
                <a:cs typeface="+mn-cs"/>
              </a:defRPr>
            </a:lvl4pPr>
            <a:lvl5pPr marL="1828800" indent="0" algn="ctr" defTabSz="914400" rtl="0" eaLnBrk="1" latinLnBrk="0" hangingPunct="1">
              <a:spcBef>
                <a:spcPts val="600"/>
              </a:spcBef>
              <a:buClr>
                <a:schemeClr val="accent1"/>
              </a:buClr>
              <a:buSzPct val="75000"/>
              <a:buFont typeface="Wingdings" pitchFamily="2" charset="2"/>
              <a:buNone/>
              <a:defRPr sz="1800" kern="120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accent1">
                  <a:lumMod val="60000"/>
                  <a:lumOff val="40000"/>
                </a:schemeClr>
              </a:buClr>
              <a:buSzPct val="75000"/>
              <a:buFont typeface="Wingdings" pitchFamily="2" charset="2"/>
              <a:buNone/>
              <a:defRPr lang="en-US" sz="18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accent1"/>
              </a:buClr>
              <a:buSzPct val="75000"/>
              <a:buFont typeface="Wingdings" pitchFamily="2" charset="2"/>
              <a:buNone/>
              <a:defRPr lang="en-US" sz="1800" kern="1200" baseline="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accent1">
                  <a:lumMod val="60000"/>
                  <a:lumOff val="40000"/>
                </a:schemeClr>
              </a:buClr>
              <a:buSzPct val="75000"/>
              <a:buFont typeface="Wingdings" pitchFamily="2" charset="2"/>
              <a:buNone/>
              <a:defRPr lang="en-US" sz="1800" kern="1200" baseline="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accent1"/>
              </a:buClr>
              <a:buSzPct val="75000"/>
              <a:buFont typeface="Wingdings" pitchFamily="2" charset="2"/>
              <a:buNone/>
              <a:defRPr lang="en-US" sz="1800" kern="1200" baseline="0">
                <a:solidFill>
                  <a:schemeClr val="tx1">
                    <a:tint val="75000"/>
                  </a:schemeClr>
                </a:solidFill>
                <a:latin typeface="+mn-lt"/>
                <a:ea typeface="+mn-ea"/>
                <a:cs typeface="+mn-cs"/>
              </a:defRPr>
            </a:lvl9pPr>
          </a:lstStyle>
          <a:p>
            <a:r>
              <a:rPr lang="en-US" sz="2800" dirty="0"/>
              <a:t>Sarah Badahman</a:t>
            </a:r>
          </a:p>
          <a:p>
            <a:r>
              <a:rPr lang="en-US" sz="2800" dirty="0"/>
              <a:t>CEO/Founder, HIPAAtrek</a:t>
            </a:r>
          </a:p>
        </p:txBody>
      </p:sp>
      <p:pic>
        <p:nvPicPr>
          <p:cNvPr id="8" name="Picture 7">
            <a:extLst>
              <a:ext uri="{FF2B5EF4-FFF2-40B4-BE49-F238E27FC236}">
                <a16:creationId xmlns:a16="http://schemas.microsoft.com/office/drawing/2014/main" id="{CDA24A77-7D27-8143-9CA2-F54C0BEF7A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5780115"/>
            <a:ext cx="4141582" cy="856879"/>
          </a:xfrm>
          <a:prstGeom prst="rect">
            <a:avLst/>
          </a:prstGeom>
        </p:spPr>
      </p:pic>
    </p:spTree>
    <p:extLst>
      <p:ext uri="{BB962C8B-B14F-4D97-AF65-F5344CB8AC3E}">
        <p14:creationId xmlns:p14="http://schemas.microsoft.com/office/powerpoint/2010/main" val="139824467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1D2D-C0B2-1542-B15A-152C25E6E426}"/>
              </a:ext>
            </a:extLst>
          </p:cNvPr>
          <p:cNvSpPr>
            <a:spLocks noGrp="1"/>
          </p:cNvSpPr>
          <p:nvPr>
            <p:ph type="title"/>
          </p:nvPr>
        </p:nvSpPr>
        <p:spPr>
          <a:xfrm>
            <a:off x="195077" y="199888"/>
            <a:ext cx="10075084" cy="1116106"/>
          </a:xfrm>
        </p:spPr>
        <p:txBody>
          <a:bodyPr/>
          <a:lstStyle/>
          <a:p>
            <a:r>
              <a:rPr lang="en-US"/>
              <a:t>NIST Cybersecurity Framework</a:t>
            </a:r>
          </a:p>
        </p:txBody>
      </p:sp>
      <p:pic>
        <p:nvPicPr>
          <p:cNvPr id="7" name="Content Placeholder 6">
            <a:extLst>
              <a:ext uri="{FF2B5EF4-FFF2-40B4-BE49-F238E27FC236}">
                <a16:creationId xmlns:a16="http://schemas.microsoft.com/office/drawing/2014/main" id="{FEDA0888-23DA-734F-A897-B95BD0DFE5AA}"/>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ackgroundRemoval t="6632" b="92583" l="3824" r="95279">
                        <a14:foregroundMark x1="5855" y1="11955" x2="5855" y2="11955"/>
                        <a14:foregroundMark x1="7035" y1="12827" x2="7035" y2="12827"/>
                        <a14:foregroundMark x1="7035" y1="13089" x2="8640" y2="13264"/>
                        <a14:foregroundMark x1="22616" y1="12827" x2="22616" y2="12827"/>
                        <a14:foregroundMark x1="19877" y1="6719" x2="29745" y2="13089"/>
                        <a14:foregroundMark x1="21483" y1="12653" x2="21483" y2="12653"/>
                        <a14:foregroundMark x1="21483" y1="12653" x2="32861" y2="12827"/>
                        <a14:foregroundMark x1="30076" y1="18586" x2="30076" y2="18586"/>
                        <a14:foregroundMark x1="36874" y1="11606" x2="42493" y2="11780"/>
                        <a14:foregroundMark x1="53494" y1="11780" x2="60859" y2="11955"/>
                        <a14:foregroundMark x1="59018" y1="13874" x2="63598" y2="14136"/>
                        <a14:foregroundMark x1="68980" y1="11606" x2="77951" y2="11955"/>
                        <a14:foregroundMark x1="85741" y1="11606" x2="95279" y2="11780"/>
                        <a14:foregroundMark x1="5194" y1="11606" x2="13551" y2="15794"/>
                        <a14:foregroundMark x1="4721" y1="7941" x2="14825" y2="11344"/>
                        <a14:foregroundMark x1="5288" y1="30192" x2="13409" y2="30192"/>
                        <a14:foregroundMark x1="13409" y1="30192" x2="17139" y2="30017"/>
                        <a14:foregroundMark x1="6799" y1="66928" x2="16761" y2="67103"/>
                        <a14:foregroundMark x1="22757" y1="31326" x2="32956" y2="32984"/>
                        <a14:foregroundMark x1="25732" y1="39791" x2="35033" y2="40227"/>
                        <a14:foregroundMark x1="27195" y1="52094" x2="29509" y2="52531"/>
                        <a14:foregroundMark x1="39141" y1="31326" x2="45326" y2="31501"/>
                        <a14:foregroundMark x1="37771" y1="92408" x2="43532" y2="92583"/>
                        <a14:foregroundMark x1="38008" y1="58901" x2="43673" y2="56457"/>
                        <a14:foregroundMark x1="43673" y1="56457" x2="46128" y2="56719"/>
                        <a14:foregroundMark x1="26298" y1="66056" x2="33286" y2="66318"/>
                        <a14:foregroundMark x1="23560" y1="79232" x2="29178" y2="79407"/>
                        <a14:foregroundMark x1="3824" y1="57592" x2="3824" y2="50349"/>
                        <a14:foregroundMark x1="54533" y1="29407" x2="62087" y2="29581"/>
                        <a14:foregroundMark x1="54533" y1="40663" x2="64400" y2="40838"/>
                        <a14:foregroundMark x1="55902" y1="54188" x2="63834" y2="54363"/>
                        <a14:foregroundMark x1="69311" y1="31937" x2="79792" y2="30628"/>
                        <a14:foregroundMark x1="71152" y1="41710" x2="77715" y2="41885"/>
                        <a14:foregroundMark x1="70822" y1="54188" x2="80595" y2="54363"/>
                        <a14:foregroundMark x1="71388" y1="66667" x2="72191" y2="66928"/>
                        <a14:foregroundMark x1="70019" y1="80279" x2="76676" y2="80454"/>
                        <a14:foregroundMark x1="86638" y1="30192" x2="92682" y2="30017"/>
                        <a14:foregroundMark x1="92682" y1="30017" x2="92729" y2="30017"/>
                      </a14:backgroundRemoval>
                    </a14:imgEffect>
                  </a14:imgLayer>
                </a14:imgProps>
              </a:ext>
              <a:ext uri="{28A0092B-C50C-407E-A947-70E740481C1C}">
                <a14:useLocalDpi xmlns:a14="http://schemas.microsoft.com/office/drawing/2010/main" val="0"/>
              </a:ext>
            </a:extLst>
          </a:blip>
          <a:srcRect l="17783"/>
          <a:stretch/>
        </p:blipFill>
        <p:spPr>
          <a:xfrm>
            <a:off x="951471" y="757941"/>
            <a:ext cx="9959546" cy="5892264"/>
          </a:xfrm>
        </p:spPr>
      </p:pic>
    </p:spTree>
    <p:extLst>
      <p:ext uri="{BB962C8B-B14F-4D97-AF65-F5344CB8AC3E}">
        <p14:creationId xmlns:p14="http://schemas.microsoft.com/office/powerpoint/2010/main" val="84873717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7ACF1C-8BCC-BB4E-9281-2D79ACA7890E}"/>
              </a:ext>
            </a:extLst>
          </p:cNvPr>
          <p:cNvSpPr txBox="1"/>
          <p:nvPr/>
        </p:nvSpPr>
        <p:spPr>
          <a:xfrm>
            <a:off x="20448" y="30582"/>
            <a:ext cx="9793458" cy="1600200"/>
          </a:xfrm>
          <a:prstGeom prst="rect">
            <a:avLst/>
          </a:prstGeom>
          <a:solidFill>
            <a:srgbClr val="4EC1DA"/>
          </a:solidFill>
        </p:spPr>
        <p:txBody>
          <a:bodyPr wrap="square" rtlCol="0">
            <a:spAutoFit/>
          </a:bodyPr>
          <a:lstStyle/>
          <a:p>
            <a:endParaRPr lang="en-US"/>
          </a:p>
        </p:txBody>
      </p:sp>
      <p:sp>
        <p:nvSpPr>
          <p:cNvPr id="10" name="TextBox 9">
            <a:extLst>
              <a:ext uri="{FF2B5EF4-FFF2-40B4-BE49-F238E27FC236}">
                <a16:creationId xmlns:a16="http://schemas.microsoft.com/office/drawing/2014/main" id="{75327EAD-941A-49DE-A895-B25933149F4F}"/>
              </a:ext>
            </a:extLst>
          </p:cNvPr>
          <p:cNvSpPr txBox="1"/>
          <p:nvPr/>
        </p:nvSpPr>
        <p:spPr>
          <a:xfrm>
            <a:off x="99390" y="228600"/>
            <a:ext cx="8960204" cy="1077218"/>
          </a:xfrm>
          <a:prstGeom prst="rect">
            <a:avLst/>
          </a:prstGeom>
          <a:noFill/>
        </p:spPr>
        <p:txBody>
          <a:bodyPr wrap="square" rtlCol="0">
            <a:spAutoFit/>
          </a:bodyPr>
          <a:lstStyle/>
          <a:p>
            <a:r>
              <a:rPr lang="en-US" sz="3200">
                <a:solidFill>
                  <a:schemeClr val="bg1"/>
                </a:solidFill>
              </a:rPr>
              <a:t>Cybersecurity must include all devices connected to the Internet or network</a:t>
            </a:r>
            <a:endParaRPr lang="en-US" sz="3200"/>
          </a:p>
        </p:txBody>
      </p:sp>
      <p:sp>
        <p:nvSpPr>
          <p:cNvPr id="7" name="Content Placeholder 2">
            <a:extLst>
              <a:ext uri="{FF2B5EF4-FFF2-40B4-BE49-F238E27FC236}">
                <a16:creationId xmlns:a16="http://schemas.microsoft.com/office/drawing/2014/main" id="{BDC14899-CFD1-D94A-85C4-29DEA5A77EE4}"/>
              </a:ext>
            </a:extLst>
          </p:cNvPr>
          <p:cNvSpPr txBox="1">
            <a:spLocks/>
          </p:cNvSpPr>
          <p:nvPr/>
        </p:nvSpPr>
        <p:spPr>
          <a:xfrm>
            <a:off x="3905936" y="1683101"/>
            <a:ext cx="8276626" cy="5174900"/>
          </a:xfrm>
          <a:prstGeom prst="rect">
            <a:avLst/>
          </a:prstGeom>
          <a:solidFill>
            <a:srgbClr val="793391"/>
          </a:solidFill>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None/>
            </a:pPr>
            <a:endParaRPr lang="en-US">
              <a:solidFill>
                <a:schemeClr val="bg1"/>
              </a:solidFill>
            </a:endParaRPr>
          </a:p>
        </p:txBody>
      </p:sp>
      <p:pic>
        <p:nvPicPr>
          <p:cNvPr id="3" name="Picture 2">
            <a:extLst>
              <a:ext uri="{FF2B5EF4-FFF2-40B4-BE49-F238E27FC236}">
                <a16:creationId xmlns:a16="http://schemas.microsoft.com/office/drawing/2014/main" id="{802F5B8A-6B2D-154C-BB59-6291022CEF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80000">
            <a:off x="-357228" y="1978549"/>
            <a:ext cx="5757713" cy="4391278"/>
          </a:xfrm>
          <a:prstGeom prst="rect">
            <a:avLst/>
          </a:prstGeom>
        </p:spPr>
      </p:pic>
      <p:pic>
        <p:nvPicPr>
          <p:cNvPr id="5" name="Picture 4">
            <a:extLst>
              <a:ext uri="{FF2B5EF4-FFF2-40B4-BE49-F238E27FC236}">
                <a16:creationId xmlns:a16="http://schemas.microsoft.com/office/drawing/2014/main" id="{A5B485D9-0C93-3E48-B628-93C9FA28CD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480000">
            <a:off x="4232718" y="1847842"/>
            <a:ext cx="3811531" cy="3421193"/>
          </a:xfrm>
          <a:prstGeom prst="rect">
            <a:avLst/>
          </a:prstGeom>
        </p:spPr>
      </p:pic>
      <p:pic>
        <p:nvPicPr>
          <p:cNvPr id="14" name="Picture 13">
            <a:extLst>
              <a:ext uri="{FF2B5EF4-FFF2-40B4-BE49-F238E27FC236}">
                <a16:creationId xmlns:a16="http://schemas.microsoft.com/office/drawing/2014/main" id="{CDA45A72-0EC4-0A44-B1BF-FD363235C096}"/>
              </a:ext>
            </a:extLst>
          </p:cNvPr>
          <p:cNvPicPr>
            <a:picLocks noChangeAspect="1"/>
          </p:cNvPicPr>
          <p:nvPr/>
        </p:nvPicPr>
        <p:blipFill rotWithShape="1">
          <a:blip r:embed="rId5">
            <a:extLst>
              <a:ext uri="{28A0092B-C50C-407E-A947-70E740481C1C}">
                <a14:useLocalDpi xmlns:a14="http://schemas.microsoft.com/office/drawing/2010/main" val="0"/>
              </a:ext>
            </a:extLst>
          </a:blip>
          <a:srcRect t="8659"/>
          <a:stretch/>
        </p:blipFill>
        <p:spPr>
          <a:xfrm rot="-360000">
            <a:off x="7750168" y="39584"/>
            <a:ext cx="4647743" cy="3067030"/>
          </a:xfrm>
          <a:prstGeom prst="rect">
            <a:avLst/>
          </a:prstGeom>
        </p:spPr>
      </p:pic>
      <p:pic>
        <p:nvPicPr>
          <p:cNvPr id="18" name="Picture 17">
            <a:extLst>
              <a:ext uri="{FF2B5EF4-FFF2-40B4-BE49-F238E27FC236}">
                <a16:creationId xmlns:a16="http://schemas.microsoft.com/office/drawing/2014/main" id="{FAE1105B-0372-9044-BBE2-653072F65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480000">
            <a:off x="7029571" y="3325019"/>
            <a:ext cx="4821225" cy="2850223"/>
          </a:xfrm>
          <a:prstGeom prst="rect">
            <a:avLst/>
          </a:prstGeom>
        </p:spPr>
      </p:pic>
      <p:pic>
        <p:nvPicPr>
          <p:cNvPr id="20" name="Picture 19">
            <a:extLst>
              <a:ext uri="{FF2B5EF4-FFF2-40B4-BE49-F238E27FC236}">
                <a16:creationId xmlns:a16="http://schemas.microsoft.com/office/drawing/2014/main" id="{E6C7D9DA-7A54-4B44-A92C-02174A56A8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8914" r="112"/>
          <a:stretch/>
        </p:blipFill>
        <p:spPr>
          <a:xfrm rot="360000">
            <a:off x="250330" y="4473507"/>
            <a:ext cx="4423991" cy="2308324"/>
          </a:xfrm>
          <a:prstGeom prst="rect">
            <a:avLst/>
          </a:prstGeom>
        </p:spPr>
      </p:pic>
      <p:pic>
        <p:nvPicPr>
          <p:cNvPr id="9" name="Picture 8">
            <a:extLst>
              <a:ext uri="{FF2B5EF4-FFF2-40B4-BE49-F238E27FC236}">
                <a16:creationId xmlns:a16="http://schemas.microsoft.com/office/drawing/2014/main" id="{392A5A78-8BDB-634D-95FA-7661D51CA6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60000">
            <a:off x="9512708" y="4889932"/>
            <a:ext cx="1814004" cy="1795493"/>
          </a:xfrm>
          <a:prstGeom prst="rect">
            <a:avLst/>
          </a:prstGeom>
        </p:spPr>
      </p:pic>
      <p:pic>
        <p:nvPicPr>
          <p:cNvPr id="16" name="Picture 15">
            <a:extLst>
              <a:ext uri="{FF2B5EF4-FFF2-40B4-BE49-F238E27FC236}">
                <a16:creationId xmlns:a16="http://schemas.microsoft.com/office/drawing/2014/main" id="{DB150BC2-35FA-654A-9C08-CEC5018F30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0000">
            <a:off x="5274965" y="4652177"/>
            <a:ext cx="3065274" cy="2108556"/>
          </a:xfrm>
          <a:prstGeom prst="rect">
            <a:avLst/>
          </a:prstGeom>
        </p:spPr>
      </p:pic>
    </p:spTree>
    <p:extLst>
      <p:ext uri="{BB962C8B-B14F-4D97-AF65-F5344CB8AC3E}">
        <p14:creationId xmlns:p14="http://schemas.microsoft.com/office/powerpoint/2010/main" val="1657118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BDC14899-CFD1-D94A-85C4-29DEA5A77EE4}"/>
              </a:ext>
            </a:extLst>
          </p:cNvPr>
          <p:cNvSpPr txBox="1">
            <a:spLocks/>
          </p:cNvSpPr>
          <p:nvPr/>
        </p:nvSpPr>
        <p:spPr>
          <a:xfrm>
            <a:off x="0" y="0"/>
            <a:ext cx="12192000" cy="6264876"/>
          </a:xfrm>
          <a:prstGeom prst="rect">
            <a:avLst/>
          </a:prstGeom>
          <a:solidFill>
            <a:srgbClr val="793391"/>
          </a:solidFill>
        </p:spPr>
        <p:txBody>
          <a:bodyPr vert="horz" lIns="91440" tIns="45720" rIns="91440" bIns="45720" rtlCol="0">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None/>
            </a:pPr>
            <a:endParaRPr lang="en-US">
              <a:solidFill>
                <a:schemeClr val="bg1"/>
              </a:solidFill>
            </a:endParaRPr>
          </a:p>
        </p:txBody>
      </p:sp>
      <p:sp>
        <p:nvSpPr>
          <p:cNvPr id="8" name="TextBox 7">
            <a:extLst>
              <a:ext uri="{FF2B5EF4-FFF2-40B4-BE49-F238E27FC236}">
                <a16:creationId xmlns:a16="http://schemas.microsoft.com/office/drawing/2014/main" id="{BD7ACF1C-8BCC-BB4E-9281-2D79ACA7890E}"/>
              </a:ext>
            </a:extLst>
          </p:cNvPr>
          <p:cNvSpPr txBox="1"/>
          <p:nvPr/>
        </p:nvSpPr>
        <p:spPr>
          <a:xfrm>
            <a:off x="112542" y="87005"/>
            <a:ext cx="9793458" cy="1600200"/>
          </a:xfrm>
          <a:prstGeom prst="rect">
            <a:avLst/>
          </a:prstGeom>
          <a:solidFill>
            <a:srgbClr val="4EC1DA"/>
          </a:solidFill>
        </p:spPr>
        <p:txBody>
          <a:bodyPr wrap="square" rtlCol="0">
            <a:spAutoFit/>
          </a:bodyPr>
          <a:lstStyle/>
          <a:p>
            <a:endParaRPr lang="en-US"/>
          </a:p>
        </p:txBody>
      </p:sp>
      <p:sp>
        <p:nvSpPr>
          <p:cNvPr id="11" name="TextBox 10">
            <a:extLst>
              <a:ext uri="{FF2B5EF4-FFF2-40B4-BE49-F238E27FC236}">
                <a16:creationId xmlns:a16="http://schemas.microsoft.com/office/drawing/2014/main" id="{BD6A3CCE-838B-764C-BF27-FFA6539F1643}"/>
              </a:ext>
            </a:extLst>
          </p:cNvPr>
          <p:cNvSpPr txBox="1"/>
          <p:nvPr/>
        </p:nvSpPr>
        <p:spPr>
          <a:xfrm>
            <a:off x="112542" y="87005"/>
            <a:ext cx="8960204" cy="2308324"/>
          </a:xfrm>
          <a:prstGeom prst="rect">
            <a:avLst/>
          </a:prstGeom>
          <a:noFill/>
        </p:spPr>
        <p:txBody>
          <a:bodyPr wrap="square" rtlCol="0">
            <a:spAutoFit/>
          </a:bodyPr>
          <a:lstStyle/>
          <a:p>
            <a:r>
              <a:rPr lang="en-US" sz="4800">
                <a:solidFill>
                  <a:schemeClr val="bg1"/>
                </a:solidFill>
              </a:rPr>
              <a:t>Connected Devices Are a Growing Security Concern</a:t>
            </a:r>
          </a:p>
          <a:p>
            <a:endParaRPr lang="en-US" sz="4800"/>
          </a:p>
        </p:txBody>
      </p:sp>
      <p:sp>
        <p:nvSpPr>
          <p:cNvPr id="2" name="Rounded Rectangle 1">
            <a:extLst>
              <a:ext uri="{FF2B5EF4-FFF2-40B4-BE49-F238E27FC236}">
                <a16:creationId xmlns:a16="http://schemas.microsoft.com/office/drawing/2014/main" id="{C15C5D7D-4339-2848-B75D-A21617DCBF6B}"/>
              </a:ext>
            </a:extLst>
          </p:cNvPr>
          <p:cNvSpPr/>
          <p:nvPr/>
        </p:nvSpPr>
        <p:spPr>
          <a:xfrm>
            <a:off x="2852854" y="1853514"/>
            <a:ext cx="9226604" cy="4917481"/>
          </a:xfrm>
          <a:prstGeom prst="roundRect">
            <a:avLst/>
          </a:prstGeom>
          <a:solidFill>
            <a:srgbClr val="4EC1DA"/>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FA611B9-5AC8-0B43-998A-8D6B5754F132}"/>
              </a:ext>
            </a:extLst>
          </p:cNvPr>
          <p:cNvSpPr txBox="1"/>
          <p:nvPr/>
        </p:nvSpPr>
        <p:spPr>
          <a:xfrm>
            <a:off x="3447535" y="2395329"/>
            <a:ext cx="8192530" cy="3416320"/>
          </a:xfrm>
          <a:prstGeom prst="rect">
            <a:avLst/>
          </a:prstGeom>
          <a:noFill/>
        </p:spPr>
        <p:txBody>
          <a:bodyPr wrap="square" rtlCol="0">
            <a:spAutoFit/>
          </a:bodyPr>
          <a:lstStyle/>
          <a:p>
            <a:pPr marL="342900" indent="-342900">
              <a:buFont typeface="Arial" panose="020B0604020202020204" pitchFamily="34" charset="0"/>
              <a:buChar char="•"/>
            </a:pPr>
            <a:r>
              <a:rPr lang="en-US" sz="2400">
                <a:solidFill>
                  <a:schemeClr val="bg1"/>
                </a:solidFill>
              </a:rPr>
              <a:t>Unsupported operating systems</a:t>
            </a:r>
          </a:p>
          <a:p>
            <a:pPr marL="342900" indent="-342900">
              <a:buFont typeface="Arial" panose="020B0604020202020204" pitchFamily="34" charset="0"/>
              <a:buChar char="•"/>
            </a:pPr>
            <a:r>
              <a:rPr lang="en-US" sz="2400">
                <a:solidFill>
                  <a:schemeClr val="bg1"/>
                </a:solidFill>
              </a:rPr>
              <a:t>Not considered in risk analysis/security evaluations</a:t>
            </a:r>
          </a:p>
          <a:p>
            <a:pPr marL="342900" indent="-342900">
              <a:buFont typeface="Arial" panose="020B0604020202020204" pitchFamily="34" charset="0"/>
              <a:buChar char="•"/>
            </a:pPr>
            <a:r>
              <a:rPr lang="en-US" sz="2400">
                <a:solidFill>
                  <a:schemeClr val="bg1"/>
                </a:solidFill>
              </a:rPr>
              <a:t>Do not support common security protocols</a:t>
            </a:r>
          </a:p>
          <a:p>
            <a:pPr marL="800100" lvl="1" indent="-342900">
              <a:buFont typeface="Arial" panose="020B0604020202020204" pitchFamily="34" charset="0"/>
              <a:buChar char="•"/>
            </a:pPr>
            <a:r>
              <a:rPr lang="en-US" sz="2400">
                <a:solidFill>
                  <a:schemeClr val="bg1"/>
                </a:solidFill>
              </a:rPr>
              <a:t>Unique user ID</a:t>
            </a:r>
          </a:p>
          <a:p>
            <a:pPr marL="800100" lvl="1" indent="-342900">
              <a:buFont typeface="Arial" panose="020B0604020202020204" pitchFamily="34" charset="0"/>
              <a:buChar char="•"/>
            </a:pPr>
            <a:r>
              <a:rPr lang="en-US" sz="2400">
                <a:solidFill>
                  <a:schemeClr val="bg1"/>
                </a:solidFill>
              </a:rPr>
              <a:t>2-factor authentication</a:t>
            </a:r>
          </a:p>
          <a:p>
            <a:pPr marL="800100" lvl="1" indent="-342900">
              <a:buFont typeface="Arial" panose="020B0604020202020204" pitchFamily="34" charset="0"/>
              <a:buChar char="•"/>
            </a:pPr>
            <a:r>
              <a:rPr lang="en-US" sz="2400">
                <a:solidFill>
                  <a:schemeClr val="bg1"/>
                </a:solidFill>
              </a:rPr>
              <a:t>Audit controls</a:t>
            </a:r>
          </a:p>
          <a:p>
            <a:pPr marL="342900" indent="-342900">
              <a:buFont typeface="Arial" panose="020B0604020202020204" pitchFamily="34" charset="0"/>
              <a:buChar char="•"/>
            </a:pPr>
            <a:r>
              <a:rPr lang="en-US" sz="2400">
                <a:solidFill>
                  <a:schemeClr val="bg1"/>
                </a:solidFill>
              </a:rPr>
              <a:t>Store rich ePHI</a:t>
            </a:r>
          </a:p>
          <a:p>
            <a:pPr marL="342900" indent="-342900">
              <a:buFont typeface="Arial" panose="020B0604020202020204" pitchFamily="34" charset="0"/>
              <a:buChar char="•"/>
            </a:pPr>
            <a:r>
              <a:rPr lang="en-US" sz="2400">
                <a:solidFill>
                  <a:schemeClr val="bg1"/>
                </a:solidFill>
              </a:rPr>
              <a:t>Easily breached with low likelihood of immediate discovery</a:t>
            </a:r>
          </a:p>
        </p:txBody>
      </p:sp>
    </p:spTree>
    <p:extLst>
      <p:ext uri="{BB962C8B-B14F-4D97-AF65-F5344CB8AC3E}">
        <p14:creationId xmlns:p14="http://schemas.microsoft.com/office/powerpoint/2010/main" val="2736213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2FD64-D125-C04C-8FA0-05DE5BA3936C}"/>
              </a:ext>
            </a:extLst>
          </p:cNvPr>
          <p:cNvSpPr>
            <a:spLocks noGrp="1"/>
          </p:cNvSpPr>
          <p:nvPr>
            <p:ph type="title"/>
          </p:nvPr>
        </p:nvSpPr>
        <p:spPr/>
        <p:txBody>
          <a:bodyPr/>
          <a:lstStyle/>
          <a:p>
            <a:r>
              <a:rPr lang="en-US"/>
              <a:t>Asset Management Action Steps </a:t>
            </a:r>
          </a:p>
        </p:txBody>
      </p:sp>
      <p:sp>
        <p:nvSpPr>
          <p:cNvPr id="3" name="Content Placeholder 2">
            <a:extLst>
              <a:ext uri="{FF2B5EF4-FFF2-40B4-BE49-F238E27FC236}">
                <a16:creationId xmlns:a16="http://schemas.microsoft.com/office/drawing/2014/main" id="{DA9165C8-6239-0243-8018-3EE81AD0B702}"/>
              </a:ext>
            </a:extLst>
          </p:cNvPr>
          <p:cNvSpPr>
            <a:spLocks noGrp="1"/>
          </p:cNvSpPr>
          <p:nvPr>
            <p:ph idx="1"/>
          </p:nvPr>
        </p:nvSpPr>
        <p:spPr>
          <a:xfrm>
            <a:off x="664633" y="1507525"/>
            <a:ext cx="10075084" cy="4618640"/>
          </a:xfrm>
        </p:spPr>
        <p:txBody>
          <a:bodyPr/>
          <a:lstStyle/>
          <a:p>
            <a:r>
              <a:rPr lang="en-US"/>
              <a:t>Identify ALL devices, workstations, mobile devices, and personal devices which access, store, or transmit ePHI </a:t>
            </a:r>
          </a:p>
          <a:p>
            <a:r>
              <a:rPr lang="en-US"/>
              <a:t>Identify ALL software that creates, accesses, stores, or transmits ePHI </a:t>
            </a:r>
          </a:p>
          <a:p>
            <a:r>
              <a:rPr lang="en-US"/>
              <a:t>Application and Data Criticality Analysis </a:t>
            </a:r>
          </a:p>
          <a:p>
            <a:r>
              <a:rPr lang="en-US"/>
              <a:t>Controls (policies, procedures)</a:t>
            </a:r>
          </a:p>
          <a:p>
            <a:endParaRPr lang="en-US"/>
          </a:p>
        </p:txBody>
      </p:sp>
    </p:spTree>
    <p:extLst>
      <p:ext uri="{BB962C8B-B14F-4D97-AF65-F5344CB8AC3E}">
        <p14:creationId xmlns:p14="http://schemas.microsoft.com/office/powerpoint/2010/main" val="134331063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D71537-5614-964E-A058-68F8F4DBB0CE}"/>
              </a:ext>
            </a:extLst>
          </p:cNvPr>
          <p:cNvSpPr>
            <a:spLocks noGrp="1"/>
          </p:cNvSpPr>
          <p:nvPr>
            <p:ph idx="1"/>
          </p:nvPr>
        </p:nvSpPr>
        <p:spPr>
          <a:xfrm>
            <a:off x="626815" y="2496066"/>
            <a:ext cx="10938362" cy="4621427"/>
          </a:xfrm>
        </p:spPr>
        <p:txBody>
          <a:bodyPr numCol="2">
            <a:normAutofit/>
          </a:bodyPr>
          <a:lstStyle/>
          <a:p>
            <a:r>
              <a:rPr lang="en-US" sz="2400"/>
              <a:t>Scope the Assessment</a:t>
            </a:r>
          </a:p>
          <a:p>
            <a:r>
              <a:rPr lang="en-US" sz="2400"/>
              <a:t>Gather Information</a:t>
            </a:r>
          </a:p>
          <a:p>
            <a:r>
              <a:rPr lang="en-US" sz="2400"/>
              <a:t>Identify Realistic Threats</a:t>
            </a:r>
          </a:p>
          <a:p>
            <a:r>
              <a:rPr lang="en-US" sz="2400"/>
              <a:t>Identify Potential Vulnerabilities</a:t>
            </a:r>
          </a:p>
          <a:p>
            <a:r>
              <a:rPr lang="en-US" sz="2400"/>
              <a:t>Assess Security Controls</a:t>
            </a:r>
          </a:p>
          <a:p>
            <a:endParaRPr lang="en-US" sz="2400"/>
          </a:p>
          <a:p>
            <a:endParaRPr lang="en-US" sz="2400"/>
          </a:p>
          <a:p>
            <a:r>
              <a:rPr lang="en-US" sz="2400"/>
              <a:t>Assess Risk Impact</a:t>
            </a:r>
          </a:p>
          <a:p>
            <a:r>
              <a:rPr lang="en-US" sz="2400"/>
              <a:t>Assess Risk Probability</a:t>
            </a:r>
          </a:p>
          <a:p>
            <a:r>
              <a:rPr lang="en-US" sz="2400"/>
              <a:t>Document Findings</a:t>
            </a:r>
          </a:p>
          <a:p>
            <a:r>
              <a:rPr lang="en-US" sz="2400"/>
              <a:t>Develop and Implement a Risk Management Plan</a:t>
            </a:r>
          </a:p>
          <a:p>
            <a:endParaRPr lang="en-US" sz="2400"/>
          </a:p>
        </p:txBody>
      </p:sp>
      <p:sp>
        <p:nvSpPr>
          <p:cNvPr id="4" name="Title 1">
            <a:extLst>
              <a:ext uri="{FF2B5EF4-FFF2-40B4-BE49-F238E27FC236}">
                <a16:creationId xmlns:a16="http://schemas.microsoft.com/office/drawing/2014/main" id="{5EDEE393-7246-1741-AFED-3EE5F438CF31}"/>
              </a:ext>
            </a:extLst>
          </p:cNvPr>
          <p:cNvSpPr txBox="1">
            <a:spLocks/>
          </p:cNvSpPr>
          <p:nvPr/>
        </p:nvSpPr>
        <p:spPr>
          <a:xfrm>
            <a:off x="0" y="0"/>
            <a:ext cx="12191999" cy="1116106"/>
          </a:xfrm>
          <a:prstGeom prst="rect">
            <a:avLst/>
          </a:prstGeom>
          <a:solidFill>
            <a:srgbClr val="4EC1DA"/>
          </a:solidFill>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sz="4400">
                <a:solidFill>
                  <a:schemeClr val="bg1"/>
                </a:solidFill>
              </a:rPr>
              <a:t>GI Joe was right...                          </a:t>
            </a:r>
          </a:p>
        </p:txBody>
      </p:sp>
      <p:sp>
        <p:nvSpPr>
          <p:cNvPr id="5" name="Title 1">
            <a:extLst>
              <a:ext uri="{FF2B5EF4-FFF2-40B4-BE49-F238E27FC236}">
                <a16:creationId xmlns:a16="http://schemas.microsoft.com/office/drawing/2014/main" id="{123797D2-ADEA-634C-8D13-15872FEBD265}"/>
              </a:ext>
            </a:extLst>
          </p:cNvPr>
          <p:cNvSpPr txBox="1">
            <a:spLocks/>
          </p:cNvSpPr>
          <p:nvPr/>
        </p:nvSpPr>
        <p:spPr>
          <a:xfrm>
            <a:off x="2145927" y="5533828"/>
            <a:ext cx="7900139" cy="679500"/>
          </a:xfrm>
          <a:prstGeom prst="rect">
            <a:avLst/>
          </a:prstGeom>
          <a:solidFill>
            <a:srgbClr val="FF0000"/>
          </a:solidFill>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sz="3200">
                <a:solidFill>
                  <a:schemeClr val="bg1"/>
                </a:solidFill>
              </a:rPr>
              <a:t>TIP: Use a Multi-Disciplinary Approach </a:t>
            </a:r>
          </a:p>
        </p:txBody>
      </p:sp>
      <p:pic>
        <p:nvPicPr>
          <p:cNvPr id="7" name="Picture 6">
            <a:extLst>
              <a:ext uri="{FF2B5EF4-FFF2-40B4-BE49-F238E27FC236}">
                <a16:creationId xmlns:a16="http://schemas.microsoft.com/office/drawing/2014/main" id="{94DD148E-2B4E-BB43-BBFF-A7DF8FE5F0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4097" y="298360"/>
            <a:ext cx="3321565" cy="1635491"/>
          </a:xfrm>
          <a:prstGeom prst="rect">
            <a:avLst/>
          </a:prstGeom>
        </p:spPr>
      </p:pic>
      <p:sp>
        <p:nvSpPr>
          <p:cNvPr id="2" name="Title 1">
            <a:extLst>
              <a:ext uri="{FF2B5EF4-FFF2-40B4-BE49-F238E27FC236}">
                <a16:creationId xmlns:a16="http://schemas.microsoft.com/office/drawing/2014/main" id="{8843DC2E-0ED0-B04A-9B52-3475D34E9AE8}"/>
              </a:ext>
            </a:extLst>
          </p:cNvPr>
          <p:cNvSpPr>
            <a:spLocks noGrp="1"/>
          </p:cNvSpPr>
          <p:nvPr>
            <p:ph type="title"/>
          </p:nvPr>
        </p:nvSpPr>
        <p:spPr>
          <a:xfrm>
            <a:off x="1627713" y="1575426"/>
            <a:ext cx="7006384" cy="679500"/>
          </a:xfrm>
          <a:solidFill>
            <a:srgbClr val="793391"/>
          </a:solidFill>
        </p:spPr>
        <p:txBody>
          <a:bodyPr/>
          <a:lstStyle/>
          <a:p>
            <a:pPr algn="ctr"/>
            <a:r>
              <a:rPr lang="en-US" sz="3200">
                <a:solidFill>
                  <a:schemeClr val="bg1"/>
                </a:solidFill>
              </a:rPr>
              <a:t>Conduct a Security Risk Analysis! </a:t>
            </a:r>
          </a:p>
        </p:txBody>
      </p:sp>
    </p:spTree>
    <p:extLst>
      <p:ext uri="{BB962C8B-B14F-4D97-AF65-F5344CB8AC3E}">
        <p14:creationId xmlns:p14="http://schemas.microsoft.com/office/powerpoint/2010/main" val="57717729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73BB8-9A55-094F-B24B-A4364976516C}"/>
              </a:ext>
            </a:extLst>
          </p:cNvPr>
          <p:cNvSpPr>
            <a:spLocks noGrp="1"/>
          </p:cNvSpPr>
          <p:nvPr>
            <p:ph type="title"/>
          </p:nvPr>
        </p:nvSpPr>
        <p:spPr/>
        <p:txBody>
          <a:bodyPr/>
          <a:lstStyle/>
          <a:p>
            <a:r>
              <a:rPr lang="en-US"/>
              <a:t>Risk Management Action Steps</a:t>
            </a:r>
          </a:p>
        </p:txBody>
      </p:sp>
      <p:sp>
        <p:nvSpPr>
          <p:cNvPr id="3" name="Content Placeholder 2">
            <a:extLst>
              <a:ext uri="{FF2B5EF4-FFF2-40B4-BE49-F238E27FC236}">
                <a16:creationId xmlns:a16="http://schemas.microsoft.com/office/drawing/2014/main" id="{88BDA7E3-9C04-8D4E-B4E2-C82E64C6C0CD}"/>
              </a:ext>
            </a:extLst>
          </p:cNvPr>
          <p:cNvSpPr>
            <a:spLocks noGrp="1"/>
          </p:cNvSpPr>
          <p:nvPr>
            <p:ph idx="1"/>
          </p:nvPr>
        </p:nvSpPr>
        <p:spPr>
          <a:xfrm>
            <a:off x="664633" y="1408671"/>
            <a:ext cx="10075084" cy="4717494"/>
          </a:xfrm>
        </p:spPr>
        <p:txBody>
          <a:bodyPr/>
          <a:lstStyle/>
          <a:p>
            <a:r>
              <a:rPr lang="en-US"/>
              <a:t>Prioritize identified vulnerabilities </a:t>
            </a:r>
          </a:p>
          <a:p>
            <a:r>
              <a:rPr lang="en-US"/>
              <a:t>Create a project management plan for each vulnerability that will be mitigated </a:t>
            </a:r>
          </a:p>
          <a:p>
            <a:r>
              <a:rPr lang="en-US"/>
              <a:t>Use a multi-disciplinary approach to mitigation </a:t>
            </a:r>
          </a:p>
          <a:p>
            <a:r>
              <a:rPr lang="en-US"/>
              <a:t>Document EVERYTHING</a:t>
            </a:r>
          </a:p>
          <a:p>
            <a:r>
              <a:rPr lang="en-US"/>
              <a:t>Remember risk management is an on-going process</a:t>
            </a:r>
          </a:p>
        </p:txBody>
      </p:sp>
    </p:spTree>
    <p:extLst>
      <p:ext uri="{BB962C8B-B14F-4D97-AF65-F5344CB8AC3E}">
        <p14:creationId xmlns:p14="http://schemas.microsoft.com/office/powerpoint/2010/main" val="1669608909"/>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8A4A5-853A-2348-90D8-631A15A77A1F}"/>
              </a:ext>
            </a:extLst>
          </p:cNvPr>
          <p:cNvSpPr>
            <a:spLocks noGrp="1"/>
          </p:cNvSpPr>
          <p:nvPr>
            <p:ph type="title"/>
          </p:nvPr>
        </p:nvSpPr>
        <p:spPr>
          <a:xfrm>
            <a:off x="0" y="0"/>
            <a:ext cx="10075084" cy="1116106"/>
          </a:xfrm>
          <a:solidFill>
            <a:srgbClr val="793391"/>
          </a:solidFill>
        </p:spPr>
        <p:txBody>
          <a:bodyPr/>
          <a:lstStyle/>
          <a:p>
            <a:r>
              <a:rPr lang="en-US" sz="4400">
                <a:solidFill>
                  <a:schemeClr val="bg1"/>
                </a:solidFill>
              </a:rPr>
              <a:t>Access Control </a:t>
            </a:r>
          </a:p>
        </p:txBody>
      </p:sp>
      <p:sp>
        <p:nvSpPr>
          <p:cNvPr id="8" name="Content Placeholder 7">
            <a:extLst>
              <a:ext uri="{FF2B5EF4-FFF2-40B4-BE49-F238E27FC236}">
                <a16:creationId xmlns:a16="http://schemas.microsoft.com/office/drawing/2014/main" id="{E6296B4C-DB2C-1947-82FB-03E3768A89E7}"/>
              </a:ext>
            </a:extLst>
          </p:cNvPr>
          <p:cNvSpPr>
            <a:spLocks noGrp="1"/>
          </p:cNvSpPr>
          <p:nvPr>
            <p:ph idx="1"/>
          </p:nvPr>
        </p:nvSpPr>
        <p:spPr>
          <a:xfrm>
            <a:off x="700321" y="992660"/>
            <a:ext cx="10075084" cy="4144963"/>
          </a:xfrm>
          <a:solidFill>
            <a:srgbClr val="4EC1DA"/>
          </a:solidFill>
        </p:spPr>
        <p:txBody>
          <a:bodyPr>
            <a:normAutofit/>
          </a:bodyPr>
          <a:lstStyle/>
          <a:p>
            <a:r>
              <a:rPr lang="en-US" sz="3200">
                <a:solidFill>
                  <a:schemeClr val="bg1"/>
                </a:solidFill>
              </a:rPr>
              <a:t>  Establish access</a:t>
            </a:r>
          </a:p>
          <a:p>
            <a:r>
              <a:rPr lang="en-US" sz="3200">
                <a:solidFill>
                  <a:schemeClr val="bg1"/>
                </a:solidFill>
              </a:rPr>
              <a:t>  Modification of access</a:t>
            </a:r>
          </a:p>
          <a:p>
            <a:r>
              <a:rPr lang="en-US" sz="3200">
                <a:solidFill>
                  <a:schemeClr val="bg1"/>
                </a:solidFill>
              </a:rPr>
              <a:t>  Review of access</a:t>
            </a:r>
          </a:p>
          <a:p>
            <a:r>
              <a:rPr lang="en-US" sz="3200">
                <a:solidFill>
                  <a:schemeClr val="bg1"/>
                </a:solidFill>
              </a:rPr>
              <a:t>  Don’t forget PHYSICAL access</a:t>
            </a:r>
          </a:p>
          <a:p>
            <a:r>
              <a:rPr lang="en-US" sz="3200">
                <a:solidFill>
                  <a:schemeClr val="bg1"/>
                </a:solidFill>
              </a:rPr>
              <a:t>  Minimum Necessary Rule</a:t>
            </a:r>
          </a:p>
        </p:txBody>
      </p:sp>
    </p:spTree>
    <p:extLst>
      <p:ext uri="{BB962C8B-B14F-4D97-AF65-F5344CB8AC3E}">
        <p14:creationId xmlns:p14="http://schemas.microsoft.com/office/powerpoint/2010/main" val="203773877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6C623-5BC7-EE42-8518-345E65272427}"/>
              </a:ext>
            </a:extLst>
          </p:cNvPr>
          <p:cNvSpPr txBox="1">
            <a:spLocks/>
          </p:cNvSpPr>
          <p:nvPr/>
        </p:nvSpPr>
        <p:spPr>
          <a:xfrm>
            <a:off x="-92767" y="-16843"/>
            <a:ext cx="12377531" cy="1123092"/>
          </a:xfrm>
          <a:prstGeom prst="rect">
            <a:avLst/>
          </a:prstGeom>
          <a:solidFill>
            <a:srgbClr val="793391"/>
          </a:solidFill>
        </p:spPr>
        <p:txBody>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a:solidFill>
                  <a:schemeClr val="bg1"/>
                </a:solidFill>
              </a:rPr>
              <a:t>Encryption Practices</a:t>
            </a:r>
          </a:p>
        </p:txBody>
      </p:sp>
      <p:sp>
        <p:nvSpPr>
          <p:cNvPr id="4" name="Content Placeholder 2">
            <a:extLst>
              <a:ext uri="{FF2B5EF4-FFF2-40B4-BE49-F238E27FC236}">
                <a16:creationId xmlns:a16="http://schemas.microsoft.com/office/drawing/2014/main" id="{39BE0BBB-7126-EC48-ADF7-983C6F2ECF7E}"/>
              </a:ext>
            </a:extLst>
          </p:cNvPr>
          <p:cNvSpPr txBox="1">
            <a:spLocks/>
          </p:cNvSpPr>
          <p:nvPr/>
        </p:nvSpPr>
        <p:spPr>
          <a:xfrm>
            <a:off x="144026" y="1126087"/>
            <a:ext cx="12047974" cy="5447118"/>
          </a:xfrm>
          <a:prstGeom prst="rect">
            <a:avLst/>
          </a:prstGeom>
        </p:spPr>
        <p:txBody>
          <a:bodyPr anchor="t">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a:t>Encrypt data at rest</a:t>
            </a:r>
          </a:p>
          <a:p>
            <a:pPr lvl="1"/>
            <a:r>
              <a:rPr lang="en-US"/>
              <a:t>Full Disk encryption</a:t>
            </a:r>
          </a:p>
          <a:p>
            <a:pPr lvl="2"/>
            <a:r>
              <a:rPr lang="en-US"/>
              <a:t>Only effective on an unbooted computer. The second it's turned on, the encryption is no longer effective</a:t>
            </a:r>
          </a:p>
          <a:p>
            <a:pPr lvl="3"/>
            <a:r>
              <a:rPr lang="en-US"/>
              <a:t>May prove ineffective in most environments as workstations are rarely powered down when not actively being used</a:t>
            </a:r>
          </a:p>
          <a:p>
            <a:pPr lvl="2"/>
            <a:r>
              <a:rPr lang="en-US"/>
              <a:t>Files are not protected when moved as they are decrypted during the process</a:t>
            </a:r>
          </a:p>
          <a:p>
            <a:pPr lvl="1"/>
            <a:r>
              <a:rPr lang="en-US"/>
              <a:t>File Encryption</a:t>
            </a:r>
          </a:p>
          <a:p>
            <a:pPr lvl="2"/>
            <a:r>
              <a:rPr lang="en-US"/>
              <a:t>Stay encrypted regardless of where they are stored</a:t>
            </a:r>
          </a:p>
          <a:p>
            <a:pPr lvl="2"/>
            <a:r>
              <a:rPr lang="en-US"/>
              <a:t>As long as the file is ‘at rest’ the file is encrypted, even if the computer is booted	</a:t>
            </a:r>
          </a:p>
          <a:p>
            <a:r>
              <a:rPr lang="en-US"/>
              <a:t>DON”T send unencrypted communications containing ePHI</a:t>
            </a:r>
          </a:p>
          <a:p>
            <a:pPr lvl="1"/>
            <a:r>
              <a:rPr lang="en-US"/>
              <a:t>Text</a:t>
            </a:r>
          </a:p>
          <a:p>
            <a:pPr lvl="1"/>
            <a:r>
              <a:rPr lang="en-US"/>
              <a:t>Email</a:t>
            </a:r>
          </a:p>
          <a:p>
            <a:endParaRPr lang="en-US"/>
          </a:p>
        </p:txBody>
      </p:sp>
    </p:spTree>
    <p:extLst>
      <p:ext uri="{BB962C8B-B14F-4D97-AF65-F5344CB8AC3E}">
        <p14:creationId xmlns:p14="http://schemas.microsoft.com/office/powerpoint/2010/main" val="2704291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A440A20-86A4-43AB-81BD-87399319B9D6}"/>
              </a:ext>
            </a:extLst>
          </p:cNvPr>
          <p:cNvSpPr txBox="1"/>
          <p:nvPr/>
        </p:nvSpPr>
        <p:spPr>
          <a:xfrm>
            <a:off x="598098" y="1302589"/>
            <a:ext cx="1131210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mn-lt"/>
                <a:cs typeface="+mn-lt"/>
              </a:rPr>
              <a:t>Outdated technology costs the health industry $8.3B annually</a:t>
            </a:r>
          </a:p>
          <a:p>
            <a:pPr>
              <a:buFont typeface="Arial"/>
              <a:buChar char="•"/>
            </a:pPr>
            <a:r>
              <a:rPr lang="en-US" dirty="0">
                <a:ea typeface="+mn-lt"/>
                <a:cs typeface="+mn-lt"/>
              </a:rPr>
              <a:t>Patch Management</a:t>
            </a:r>
            <a:endParaRPr lang="en-US" dirty="0"/>
          </a:p>
          <a:p>
            <a:pPr lvl="1">
              <a:buFont typeface="Arial"/>
              <a:buChar char="•"/>
            </a:pPr>
            <a:r>
              <a:rPr lang="en-US" dirty="0">
                <a:ea typeface="+mn-lt"/>
                <a:cs typeface="+mn-lt"/>
              </a:rPr>
              <a:t>Automate as much as possible</a:t>
            </a:r>
            <a:endParaRPr lang="en-US" dirty="0"/>
          </a:p>
          <a:p>
            <a:pPr lvl="1">
              <a:buFont typeface="Arial"/>
              <a:buChar char="•"/>
            </a:pPr>
            <a:r>
              <a:rPr lang="en-US" dirty="0">
                <a:ea typeface="+mn-lt"/>
                <a:cs typeface="+mn-lt"/>
              </a:rPr>
              <a:t>Assess Legacy Systems  </a:t>
            </a:r>
            <a:endParaRPr lang="en-US"/>
          </a:p>
          <a:p>
            <a:pPr lvl="1">
              <a:buFont typeface="Arial"/>
              <a:buChar char="•"/>
            </a:pPr>
            <a:r>
              <a:rPr lang="en-US" dirty="0">
                <a:ea typeface="+mn-lt"/>
                <a:cs typeface="+mn-lt"/>
              </a:rPr>
              <a:t>Ignoring updates leads you vulnerable </a:t>
            </a:r>
            <a:endParaRPr lang="en-US"/>
          </a:p>
          <a:p>
            <a:pPr>
              <a:buFont typeface="Arial"/>
              <a:buChar char="•"/>
            </a:pPr>
            <a:r>
              <a:rPr lang="en-US" dirty="0">
                <a:ea typeface="+mn-lt"/>
                <a:cs typeface="+mn-lt"/>
              </a:rPr>
              <a:t>Cleaning Machines</a:t>
            </a:r>
            <a:endParaRPr lang="en-US" dirty="0"/>
          </a:p>
          <a:p>
            <a:pPr lvl="1">
              <a:buFont typeface="Arial"/>
              <a:buChar char="•"/>
            </a:pPr>
            <a:r>
              <a:rPr lang="en-US" dirty="0">
                <a:ea typeface="+mn-lt"/>
                <a:cs typeface="+mn-lt"/>
              </a:rPr>
              <a:t>Temporary Files</a:t>
            </a:r>
          </a:p>
          <a:p>
            <a:pPr lvl="1">
              <a:buFont typeface="Arial"/>
              <a:buChar char="•"/>
            </a:pPr>
            <a:r>
              <a:rPr lang="en-US" dirty="0">
                <a:ea typeface="+mn-lt"/>
                <a:cs typeface="+mn-lt"/>
              </a:rPr>
              <a:t>Recycling Bins</a:t>
            </a:r>
            <a:endParaRPr lang="en-US"/>
          </a:p>
          <a:p>
            <a:pPr>
              <a:buFont typeface="Arial"/>
              <a:buChar char="•"/>
            </a:pPr>
            <a:r>
              <a:rPr lang="en-US" dirty="0">
                <a:ea typeface="+mn-lt"/>
                <a:cs typeface="+mn-lt"/>
              </a:rPr>
              <a:t>Older Technology</a:t>
            </a:r>
            <a:endParaRPr lang="en-US" dirty="0"/>
          </a:p>
          <a:p>
            <a:pPr lvl="1">
              <a:buFont typeface="Arial"/>
              <a:buChar char="•"/>
            </a:pPr>
            <a:r>
              <a:rPr lang="en-US" dirty="0">
                <a:ea typeface="+mn-lt"/>
                <a:cs typeface="+mn-lt"/>
              </a:rPr>
              <a:t>Incompatible with newer </a:t>
            </a:r>
            <a:r>
              <a:rPr lang="en-US" dirty="0" err="1">
                <a:ea typeface="+mn-lt"/>
                <a:cs typeface="+mn-lt"/>
              </a:rPr>
              <a:t>softwares</a:t>
            </a:r>
            <a:r>
              <a:rPr lang="en-US" dirty="0">
                <a:ea typeface="+mn-lt"/>
                <a:cs typeface="+mn-lt"/>
              </a:rPr>
              <a:t> and patches</a:t>
            </a:r>
            <a:endParaRPr lang="en-US"/>
          </a:p>
          <a:p>
            <a:pPr lvl="1">
              <a:buFont typeface="Arial"/>
              <a:buChar char="•"/>
            </a:pPr>
            <a:r>
              <a:rPr lang="en-US" dirty="0">
                <a:ea typeface="+mn-lt"/>
                <a:cs typeface="+mn-lt"/>
              </a:rPr>
              <a:t>Prone to crash</a:t>
            </a:r>
            <a:endParaRPr lang="en-US" dirty="0"/>
          </a:p>
          <a:p>
            <a:pPr lvl="1">
              <a:buFont typeface="Arial"/>
              <a:buChar char="•"/>
            </a:pPr>
            <a:r>
              <a:rPr lang="en-US" dirty="0">
                <a:ea typeface="+mn-lt"/>
                <a:cs typeface="+mn-lt"/>
              </a:rPr>
              <a:t>Lost productivity/revenue</a:t>
            </a:r>
            <a:endParaRPr lang="en-US" dirty="0"/>
          </a:p>
          <a:p>
            <a:pPr lvl="1">
              <a:buFont typeface="Arial"/>
              <a:buChar char="•"/>
            </a:pPr>
            <a:r>
              <a:rPr lang="en-US" dirty="0">
                <a:ea typeface="+mn-lt"/>
                <a:cs typeface="+mn-lt"/>
              </a:rPr>
              <a:t>Higher prevalence of cyber attacks</a:t>
            </a:r>
            <a:endParaRPr lang="en-US"/>
          </a:p>
          <a:p>
            <a:pPr lvl="1">
              <a:buFont typeface="Arial"/>
              <a:buChar char="•"/>
            </a:pPr>
            <a:r>
              <a:rPr lang="en-US" dirty="0">
                <a:ea typeface="+mn-lt"/>
                <a:cs typeface="+mn-lt"/>
              </a:rPr>
              <a:t>Less likely to be supported</a:t>
            </a:r>
            <a:endParaRPr lang="en-US"/>
          </a:p>
          <a:p>
            <a:pPr marL="285750" indent="-285750">
              <a:buFont typeface="Arial"/>
              <a:buChar char="•"/>
            </a:pPr>
            <a:endParaRPr lang="en-US" dirty="0"/>
          </a:p>
          <a:p>
            <a:pPr marL="285750" indent="-285750" algn="l">
              <a:buFont typeface="Arial"/>
              <a:buChar char="•"/>
            </a:pPr>
            <a:endParaRPr lang="en-US" dirty="0"/>
          </a:p>
        </p:txBody>
      </p:sp>
      <p:sp>
        <p:nvSpPr>
          <p:cNvPr id="9" name="Title 1">
            <a:extLst>
              <a:ext uri="{FF2B5EF4-FFF2-40B4-BE49-F238E27FC236}">
                <a16:creationId xmlns:a16="http://schemas.microsoft.com/office/drawing/2014/main" id="{1A6C7434-3BE5-42D6-82BF-98F0568404A6}"/>
              </a:ext>
            </a:extLst>
          </p:cNvPr>
          <p:cNvSpPr txBox="1">
            <a:spLocks/>
          </p:cNvSpPr>
          <p:nvPr/>
        </p:nvSpPr>
        <p:spPr>
          <a:xfrm>
            <a:off x="-92767" y="-16843"/>
            <a:ext cx="12377531" cy="1123092"/>
          </a:xfrm>
          <a:prstGeom prst="rect">
            <a:avLst/>
          </a:prstGeom>
          <a:solidFill>
            <a:srgbClr val="793391"/>
          </a:solidFill>
        </p:spPr>
        <p:txBody>
          <a:bodyPr anchor="t"/>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dirty="0">
                <a:solidFill>
                  <a:schemeClr val="bg1"/>
                </a:solidFill>
              </a:rPr>
              <a:t>Information Systems Maintenance</a:t>
            </a:r>
          </a:p>
        </p:txBody>
      </p:sp>
      <p:pic>
        <p:nvPicPr>
          <p:cNvPr id="10" name="Picture 10" descr="A close up of an animal&#10;&#10;Description generated with high confidence">
            <a:extLst>
              <a:ext uri="{FF2B5EF4-FFF2-40B4-BE49-F238E27FC236}">
                <a16:creationId xmlns:a16="http://schemas.microsoft.com/office/drawing/2014/main" id="{AD36B95C-D541-4E56-8A49-B24F143E4AF8}"/>
              </a:ext>
            </a:extLst>
          </p:cNvPr>
          <p:cNvPicPr>
            <a:picLocks noChangeAspect="1"/>
          </p:cNvPicPr>
          <p:nvPr/>
        </p:nvPicPr>
        <p:blipFill>
          <a:blip r:embed="rId2"/>
          <a:stretch>
            <a:fillRect/>
          </a:stretch>
        </p:blipFill>
        <p:spPr>
          <a:xfrm>
            <a:off x="8520023" y="3920213"/>
            <a:ext cx="3490822" cy="2841952"/>
          </a:xfrm>
          <a:prstGeom prst="rect">
            <a:avLst/>
          </a:prstGeom>
        </p:spPr>
      </p:pic>
    </p:spTree>
    <p:extLst>
      <p:ext uri="{BB962C8B-B14F-4D97-AF65-F5344CB8AC3E}">
        <p14:creationId xmlns:p14="http://schemas.microsoft.com/office/powerpoint/2010/main" val="262179232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5B26-7C96-3242-A4C8-206054AB6E35}"/>
              </a:ext>
            </a:extLst>
          </p:cNvPr>
          <p:cNvSpPr>
            <a:spLocks noGrp="1"/>
          </p:cNvSpPr>
          <p:nvPr>
            <p:ph type="title"/>
          </p:nvPr>
        </p:nvSpPr>
        <p:spPr>
          <a:xfrm>
            <a:off x="507407" y="2953265"/>
            <a:ext cx="4340352" cy="1162050"/>
          </a:xfrm>
        </p:spPr>
        <p:txBody>
          <a:bodyPr>
            <a:noAutofit/>
          </a:bodyPr>
          <a:lstStyle/>
          <a:p>
            <a:pPr algn="ctr"/>
            <a:r>
              <a:rPr lang="en-US" sz="3600"/>
              <a:t>Early Detection Saves Data!</a:t>
            </a:r>
          </a:p>
        </p:txBody>
      </p:sp>
      <p:pic>
        <p:nvPicPr>
          <p:cNvPr id="8" name="Content Placeholder 7">
            <a:extLst>
              <a:ext uri="{FF2B5EF4-FFF2-40B4-BE49-F238E27FC236}">
                <a16:creationId xmlns:a16="http://schemas.microsoft.com/office/drawing/2014/main" id="{1B1081B4-AAF8-4449-B137-15B69CF22EB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3012" r="6549"/>
          <a:stretch/>
        </p:blipFill>
        <p:spPr>
          <a:xfrm>
            <a:off x="5643248" y="1400175"/>
            <a:ext cx="5515290" cy="4021954"/>
          </a:xfrm>
        </p:spPr>
      </p:pic>
    </p:spTree>
    <p:extLst>
      <p:ext uri="{BB962C8B-B14F-4D97-AF65-F5344CB8AC3E}">
        <p14:creationId xmlns:p14="http://schemas.microsoft.com/office/powerpoint/2010/main" val="42118592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7ACF1C-8BCC-BB4E-9281-2D79ACA7890E}"/>
              </a:ext>
            </a:extLst>
          </p:cNvPr>
          <p:cNvSpPr txBox="1"/>
          <p:nvPr/>
        </p:nvSpPr>
        <p:spPr>
          <a:xfrm>
            <a:off x="112542" y="87005"/>
            <a:ext cx="9793458" cy="1600200"/>
          </a:xfrm>
          <a:prstGeom prst="rect">
            <a:avLst/>
          </a:prstGeom>
          <a:solidFill>
            <a:srgbClr val="4EC1DA"/>
          </a:solidFill>
        </p:spPr>
        <p:txBody>
          <a:bodyPr wrap="square" rtlCol="0">
            <a:spAutoFit/>
          </a:bodyPr>
          <a:lstStyle/>
          <a:p>
            <a:endParaRPr lang="en-US"/>
          </a:p>
        </p:txBody>
      </p:sp>
      <p:pic>
        <p:nvPicPr>
          <p:cNvPr id="16" name="Picture 15">
            <a:extLst>
              <a:ext uri="{FF2B5EF4-FFF2-40B4-BE49-F238E27FC236}">
                <a16:creationId xmlns:a16="http://schemas.microsoft.com/office/drawing/2014/main" id="{09455859-3E0A-4B4D-9295-7EE3E97194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90096">
            <a:off x="924862" y="514168"/>
            <a:ext cx="10164084" cy="180086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D65BEAD9-92F7-45D9-A530-1CA0A4C1DF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2253"/>
            <a:ext cx="9467557" cy="1035514"/>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A241AC14-96FB-4DC4-960C-1C16AB6B3C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542" y="2992815"/>
            <a:ext cx="6597749" cy="276835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17">
            <a:extLst>
              <a:ext uri="{FF2B5EF4-FFF2-40B4-BE49-F238E27FC236}">
                <a16:creationId xmlns:a16="http://schemas.microsoft.com/office/drawing/2014/main" id="{8C2C2027-C03C-4E7B-8795-E00E582C251C}"/>
              </a:ext>
            </a:extLst>
          </p:cNvPr>
          <p:cNvPicPr>
            <a:picLocks noChangeAspect="1"/>
          </p:cNvPicPr>
          <p:nvPr/>
        </p:nvPicPr>
        <p:blipFill rotWithShape="1">
          <a:blip r:embed="rId6">
            <a:extLst>
              <a:ext uri="{28A0092B-C50C-407E-A947-70E740481C1C}">
                <a14:useLocalDpi xmlns:a14="http://schemas.microsoft.com/office/drawing/2010/main" val="0"/>
              </a:ext>
            </a:extLst>
          </a:blip>
          <a:srcRect r="30955"/>
          <a:stretch/>
        </p:blipFill>
        <p:spPr>
          <a:xfrm rot="206314">
            <a:off x="4162368" y="5583481"/>
            <a:ext cx="7733437" cy="14522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3203621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3E2FC-357E-424B-B50A-1B155A7D2411}"/>
              </a:ext>
            </a:extLst>
          </p:cNvPr>
          <p:cNvSpPr>
            <a:spLocks noGrp="1"/>
          </p:cNvSpPr>
          <p:nvPr>
            <p:ph type="title"/>
          </p:nvPr>
        </p:nvSpPr>
        <p:spPr>
          <a:xfrm>
            <a:off x="119286" y="129016"/>
            <a:ext cx="11261287" cy="833718"/>
          </a:xfrm>
        </p:spPr>
        <p:txBody>
          <a:bodyPr>
            <a:noAutofit/>
          </a:bodyPr>
          <a:lstStyle/>
          <a:p>
            <a:r>
              <a:rPr lang="en-US" sz="3600"/>
              <a:t>Detection Software</a:t>
            </a:r>
          </a:p>
        </p:txBody>
      </p:sp>
      <p:sp>
        <p:nvSpPr>
          <p:cNvPr id="10" name="Content Placeholder 7">
            <a:extLst>
              <a:ext uri="{FF2B5EF4-FFF2-40B4-BE49-F238E27FC236}">
                <a16:creationId xmlns:a16="http://schemas.microsoft.com/office/drawing/2014/main" id="{9E39950E-0621-E949-BCF9-1CF37290F8EC}"/>
              </a:ext>
            </a:extLst>
          </p:cNvPr>
          <p:cNvSpPr txBox="1">
            <a:spLocks/>
          </p:cNvSpPr>
          <p:nvPr/>
        </p:nvSpPr>
        <p:spPr>
          <a:xfrm>
            <a:off x="238357" y="1178011"/>
            <a:ext cx="7645254" cy="4555524"/>
          </a:xfrm>
          <a:prstGeom prst="rect">
            <a:avLst/>
          </a:prstGeom>
          <a:solidFill>
            <a:srgbClr val="4EC1DA"/>
          </a:solidFill>
        </p:spPr>
        <p:txBody>
          <a:bodyPr vert="horz" lIns="91440" tIns="45720" rIns="91440" bIns="45720" rtlCol="0">
            <a:normAutofit lnSpcReduction="10000"/>
          </a:bodyPr>
          <a:lstStyle>
            <a:lvl1pPr marL="0" indent="0" algn="l" defTabSz="914400" rtl="0" eaLnBrk="1" latinLnBrk="0" hangingPunct="1">
              <a:spcBef>
                <a:spcPts val="2000"/>
              </a:spcBef>
              <a:buClr>
                <a:schemeClr val="accent1"/>
              </a:buClr>
              <a:buSzPct val="75000"/>
              <a:buFont typeface="Wingdings" pitchFamily="2" charset="2"/>
              <a:buNone/>
              <a:defRPr sz="3200" kern="1200">
                <a:solidFill>
                  <a:schemeClr val="tx1">
                    <a:lumMod val="65000"/>
                    <a:lumOff val="35000"/>
                  </a:schemeClr>
                </a:solidFill>
                <a:latin typeface="+mn-lt"/>
                <a:ea typeface="+mn-ea"/>
                <a:cs typeface="+mn-cs"/>
              </a:defRPr>
            </a:lvl1pPr>
            <a:lvl2pPr marL="457200" indent="0" algn="l" defTabSz="914400" rtl="0" eaLnBrk="1" latinLnBrk="0" hangingPunct="1">
              <a:spcBef>
                <a:spcPts val="600"/>
              </a:spcBef>
              <a:buClr>
                <a:schemeClr val="accent1">
                  <a:lumMod val="60000"/>
                  <a:lumOff val="40000"/>
                </a:schemeClr>
              </a:buClr>
              <a:buSzPct val="75000"/>
              <a:buFont typeface="Wingdings" pitchFamily="2" charset="2"/>
              <a:buNone/>
              <a:defRPr sz="2800" kern="1200">
                <a:solidFill>
                  <a:schemeClr val="tx1">
                    <a:lumMod val="65000"/>
                    <a:lumOff val="35000"/>
                  </a:schemeClr>
                </a:solidFill>
                <a:latin typeface="+mn-lt"/>
                <a:ea typeface="+mn-ea"/>
                <a:cs typeface="+mn-cs"/>
              </a:defRPr>
            </a:lvl2pPr>
            <a:lvl3pPr marL="914400" indent="0" algn="l" defTabSz="914400" rtl="0" eaLnBrk="1" latinLnBrk="0" hangingPunct="1">
              <a:spcBef>
                <a:spcPts val="600"/>
              </a:spcBef>
              <a:buClr>
                <a:schemeClr val="accent1"/>
              </a:buClr>
              <a:buSzPct val="75000"/>
              <a:buFont typeface="Wingdings" pitchFamily="2" charset="2"/>
              <a:buNone/>
              <a:defRPr sz="2400" kern="1200">
                <a:solidFill>
                  <a:schemeClr val="tx1">
                    <a:lumMod val="65000"/>
                    <a:lumOff val="35000"/>
                  </a:schemeClr>
                </a:solidFill>
                <a:latin typeface="+mn-lt"/>
                <a:ea typeface="+mn-ea"/>
                <a:cs typeface="+mn-cs"/>
              </a:defRPr>
            </a:lvl3pPr>
            <a:lvl4pPr marL="1371600" indent="0" algn="l" defTabSz="914400" rtl="0" eaLnBrk="1" latinLnBrk="0" hangingPunct="1">
              <a:spcBef>
                <a:spcPts val="600"/>
              </a:spcBef>
              <a:buClr>
                <a:schemeClr val="accent1">
                  <a:lumMod val="60000"/>
                  <a:lumOff val="40000"/>
                </a:schemeClr>
              </a:buClr>
              <a:buSzPct val="75000"/>
              <a:buFont typeface="Wingdings" pitchFamily="2" charset="2"/>
              <a:buNone/>
              <a:defRPr sz="2000" kern="1200">
                <a:solidFill>
                  <a:schemeClr val="tx1">
                    <a:lumMod val="65000"/>
                    <a:lumOff val="35000"/>
                  </a:schemeClr>
                </a:solidFill>
                <a:latin typeface="+mn-lt"/>
                <a:ea typeface="+mn-ea"/>
                <a:cs typeface="+mn-cs"/>
              </a:defRPr>
            </a:lvl4pPr>
            <a:lvl5pPr marL="1828800" indent="0" algn="l" defTabSz="914400" rtl="0" eaLnBrk="1" latinLnBrk="0" hangingPunct="1">
              <a:spcBef>
                <a:spcPts val="600"/>
              </a:spcBef>
              <a:buClr>
                <a:schemeClr val="accent1"/>
              </a:buClr>
              <a:buSzPct val="75000"/>
              <a:buFont typeface="Wingdings" pitchFamily="2" charset="2"/>
              <a:buNone/>
              <a:defRPr sz="2000" kern="1200">
                <a:solidFill>
                  <a:schemeClr val="tx1">
                    <a:lumMod val="65000"/>
                    <a:lumOff val="35000"/>
                  </a:schemeClr>
                </a:solidFill>
                <a:latin typeface="+mn-lt"/>
                <a:ea typeface="+mn-ea"/>
                <a:cs typeface="+mn-cs"/>
              </a:defRPr>
            </a:lvl5pPr>
            <a:lvl6pPr marL="2286000" indent="0" algn="l" defTabSz="914400" rtl="0" eaLnBrk="1" latinLnBrk="0" hangingPunct="1">
              <a:spcBef>
                <a:spcPct val="20000"/>
              </a:spcBef>
              <a:buClr>
                <a:schemeClr val="accent1">
                  <a:lumMod val="60000"/>
                  <a:lumOff val="40000"/>
                </a:schemeClr>
              </a:buClr>
              <a:buSzPct val="75000"/>
              <a:buFont typeface="Wingdings" pitchFamily="2" charset="2"/>
              <a:buNone/>
              <a:defRPr lang="en-US" sz="2000" kern="1200">
                <a:solidFill>
                  <a:schemeClr val="tx1">
                    <a:lumMod val="65000"/>
                    <a:lumOff val="35000"/>
                  </a:schemeClr>
                </a:solidFill>
                <a:latin typeface="+mn-lt"/>
                <a:ea typeface="+mn-ea"/>
                <a:cs typeface="+mn-cs"/>
              </a:defRPr>
            </a:lvl6pPr>
            <a:lvl7pPr marL="2743200" indent="0" algn="l" defTabSz="914400" rtl="0" eaLnBrk="1" latinLnBrk="0" hangingPunct="1">
              <a:spcBef>
                <a:spcPct val="20000"/>
              </a:spcBef>
              <a:buClr>
                <a:schemeClr val="accent1"/>
              </a:buClr>
              <a:buSzPct val="75000"/>
              <a:buFont typeface="Wingdings" pitchFamily="2" charset="2"/>
              <a:buNone/>
              <a:defRPr lang="en-US" sz="2000" kern="1200" baseline="0">
                <a:solidFill>
                  <a:schemeClr val="tx1">
                    <a:lumMod val="65000"/>
                    <a:lumOff val="35000"/>
                  </a:schemeClr>
                </a:solidFill>
                <a:latin typeface="+mn-lt"/>
                <a:ea typeface="+mn-ea"/>
                <a:cs typeface="+mn-cs"/>
              </a:defRPr>
            </a:lvl7pPr>
            <a:lvl8pPr marL="3200400" indent="0" algn="l" defTabSz="914400" rtl="0" eaLnBrk="1" latinLnBrk="0" hangingPunct="1">
              <a:spcBef>
                <a:spcPct val="20000"/>
              </a:spcBef>
              <a:buClr>
                <a:schemeClr val="accent1">
                  <a:lumMod val="60000"/>
                  <a:lumOff val="40000"/>
                </a:schemeClr>
              </a:buClr>
              <a:buSzPct val="75000"/>
              <a:buFont typeface="Wingdings" pitchFamily="2" charset="2"/>
              <a:buNone/>
              <a:defRPr lang="en-US" sz="2000" kern="1200" baseline="0">
                <a:solidFill>
                  <a:schemeClr val="tx1">
                    <a:lumMod val="65000"/>
                    <a:lumOff val="35000"/>
                  </a:schemeClr>
                </a:solidFill>
                <a:latin typeface="+mn-lt"/>
                <a:ea typeface="+mn-ea"/>
                <a:cs typeface="+mn-cs"/>
              </a:defRPr>
            </a:lvl8pPr>
            <a:lvl9pPr marL="3657600" indent="0" algn="l" defTabSz="914400" rtl="0" eaLnBrk="1" latinLnBrk="0" hangingPunct="1">
              <a:spcBef>
                <a:spcPct val="20000"/>
              </a:spcBef>
              <a:buClr>
                <a:schemeClr val="accent1"/>
              </a:buClr>
              <a:buSzPct val="75000"/>
              <a:buFont typeface="Wingdings" pitchFamily="2" charset="2"/>
              <a:buNone/>
              <a:defRPr lang="en-US" sz="2000" kern="1200" baseline="0">
                <a:solidFill>
                  <a:schemeClr val="tx1">
                    <a:lumMod val="65000"/>
                    <a:lumOff val="35000"/>
                  </a:schemeClr>
                </a:solidFill>
                <a:latin typeface="+mn-lt"/>
                <a:ea typeface="+mn-ea"/>
                <a:cs typeface="+mn-cs"/>
              </a:defRPr>
            </a:lvl9pPr>
          </a:lstStyle>
          <a:p>
            <a:r>
              <a:rPr lang="en-US" sz="2400">
                <a:solidFill>
                  <a:schemeClr val="bg1"/>
                </a:solidFill>
              </a:rPr>
              <a:t>NEVER use home versions!</a:t>
            </a:r>
          </a:p>
          <a:p>
            <a:r>
              <a:rPr lang="en-US" sz="2400">
                <a:solidFill>
                  <a:schemeClr val="bg1"/>
                </a:solidFill>
              </a:rPr>
              <a:t>Keep libraries up to date</a:t>
            </a:r>
          </a:p>
          <a:p>
            <a:r>
              <a:rPr lang="en-US" sz="2400">
                <a:solidFill>
                  <a:schemeClr val="bg1"/>
                </a:solidFill>
              </a:rPr>
              <a:t>Review quarantines frequently </a:t>
            </a:r>
          </a:p>
          <a:p>
            <a:r>
              <a:rPr lang="en-US" sz="2400">
                <a:solidFill>
                  <a:schemeClr val="bg1"/>
                </a:solidFill>
              </a:rPr>
              <a:t>Disallow users from disabling </a:t>
            </a:r>
          </a:p>
          <a:p>
            <a:r>
              <a:rPr lang="en-US" sz="2400">
                <a:solidFill>
                  <a:schemeClr val="bg1"/>
                </a:solidFill>
              </a:rPr>
              <a:t>Ensure it can scan root folders</a:t>
            </a:r>
          </a:p>
          <a:p>
            <a:r>
              <a:rPr lang="en-US" sz="2400">
                <a:solidFill>
                  <a:schemeClr val="bg1"/>
                </a:solidFill>
              </a:rPr>
              <a:t>Scan email attachments </a:t>
            </a:r>
          </a:p>
          <a:p>
            <a:r>
              <a:rPr lang="en-US" sz="2400">
                <a:solidFill>
                  <a:schemeClr val="bg1"/>
                </a:solidFill>
              </a:rPr>
              <a:t>Scan websites </a:t>
            </a:r>
          </a:p>
          <a:p>
            <a:r>
              <a:rPr lang="en-US" sz="2400">
                <a:solidFill>
                  <a:schemeClr val="bg1"/>
                </a:solidFill>
              </a:rPr>
              <a:t> </a:t>
            </a:r>
          </a:p>
          <a:p>
            <a:endParaRPr lang="en-US" sz="2400">
              <a:solidFill>
                <a:schemeClr val="bg1"/>
              </a:solidFill>
            </a:endParaRPr>
          </a:p>
        </p:txBody>
      </p:sp>
      <p:pic>
        <p:nvPicPr>
          <p:cNvPr id="6" name="Picture Placeholder 5">
            <a:extLst>
              <a:ext uri="{FF2B5EF4-FFF2-40B4-BE49-F238E27FC236}">
                <a16:creationId xmlns:a16="http://schemas.microsoft.com/office/drawing/2014/main" id="{68DE4387-CC49-8041-B575-3E04726E4AF5}"/>
              </a:ext>
            </a:extLst>
          </p:cNvPr>
          <p:cNvPicPr>
            <a:picLocks noGrp="1" noChangeAspect="1"/>
          </p:cNvPicPr>
          <p:nvPr>
            <p:ph type="pic" idx="1"/>
          </p:nvPr>
        </p:nvPicPr>
        <p:blipFill>
          <a:blip r:embed="rId2">
            <a:alphaModFix/>
            <a:extLst>
              <a:ext uri="{28A0092B-C50C-407E-A947-70E740481C1C}">
                <a14:useLocalDpi xmlns:a14="http://schemas.microsoft.com/office/drawing/2010/main" val="0"/>
              </a:ext>
            </a:extLst>
          </a:blip>
          <a:srcRect t="7057" b="7057"/>
          <a:stretch>
            <a:fillRect/>
          </a:stretch>
        </p:blipFill>
        <p:spPr>
          <a:xfrm>
            <a:off x="5659394" y="3429000"/>
            <a:ext cx="6294249" cy="3044315"/>
          </a:xfrm>
        </p:spPr>
      </p:pic>
      <p:sp>
        <p:nvSpPr>
          <p:cNvPr id="5" name="Title 1">
            <a:extLst>
              <a:ext uri="{FF2B5EF4-FFF2-40B4-BE49-F238E27FC236}">
                <a16:creationId xmlns:a16="http://schemas.microsoft.com/office/drawing/2014/main" id="{A828234B-92A3-42BE-B2E9-30527CECBB9A}"/>
              </a:ext>
            </a:extLst>
          </p:cNvPr>
          <p:cNvSpPr txBox="1">
            <a:spLocks/>
          </p:cNvSpPr>
          <p:nvPr/>
        </p:nvSpPr>
        <p:spPr>
          <a:xfrm>
            <a:off x="238357" y="5269312"/>
            <a:ext cx="7900139" cy="679500"/>
          </a:xfrm>
          <a:prstGeom prst="rect">
            <a:avLst/>
          </a:prstGeom>
          <a:solidFill>
            <a:srgbClr val="FF0000"/>
          </a:solidFill>
        </p:spPr>
        <p:txBody>
          <a:bodyPr vert="horz" lIns="91440" tIns="45720" rIns="91440" bIns="45720" rtlCol="0" anchor="t" anchorCtr="0">
            <a:noAutofit/>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sz="3200">
                <a:solidFill>
                  <a:schemeClr val="bg1"/>
                </a:solidFill>
              </a:rPr>
              <a:t>No Detection Software Catches 100%</a:t>
            </a:r>
          </a:p>
        </p:txBody>
      </p:sp>
    </p:spTree>
    <p:extLst>
      <p:ext uri="{BB962C8B-B14F-4D97-AF65-F5344CB8AC3E}">
        <p14:creationId xmlns:p14="http://schemas.microsoft.com/office/powerpoint/2010/main" val="1099091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6C623-5BC7-EE42-8518-345E65272427}"/>
              </a:ext>
            </a:extLst>
          </p:cNvPr>
          <p:cNvSpPr txBox="1">
            <a:spLocks/>
          </p:cNvSpPr>
          <p:nvPr/>
        </p:nvSpPr>
        <p:spPr>
          <a:xfrm>
            <a:off x="-92767" y="-16843"/>
            <a:ext cx="12377531" cy="1123092"/>
          </a:xfrm>
          <a:prstGeom prst="rect">
            <a:avLst/>
          </a:prstGeom>
          <a:solidFill>
            <a:srgbClr val="793391"/>
          </a:solidFill>
        </p:spPr>
        <p:txBody>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a:solidFill>
                  <a:schemeClr val="bg1"/>
                </a:solidFill>
              </a:rPr>
              <a:t>Employee Training</a:t>
            </a:r>
          </a:p>
        </p:txBody>
      </p:sp>
      <p:sp>
        <p:nvSpPr>
          <p:cNvPr id="5" name="Content Placeholder 2">
            <a:extLst>
              <a:ext uri="{FF2B5EF4-FFF2-40B4-BE49-F238E27FC236}">
                <a16:creationId xmlns:a16="http://schemas.microsoft.com/office/drawing/2014/main" id="{33B3B0B4-90B9-E44B-839D-06B9D251488C}"/>
              </a:ext>
            </a:extLst>
          </p:cNvPr>
          <p:cNvSpPr txBox="1">
            <a:spLocks/>
          </p:cNvSpPr>
          <p:nvPr/>
        </p:nvSpPr>
        <p:spPr>
          <a:xfrm>
            <a:off x="498474" y="1348686"/>
            <a:ext cx="11549364" cy="4953260"/>
          </a:xfrm>
          <a:prstGeom prst="rect">
            <a:avLst/>
          </a:prstGeom>
        </p:spPr>
        <p:txBody>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sz="2400"/>
              <a:t>Educate staff on recognizing a potential attack</a:t>
            </a:r>
          </a:p>
          <a:p>
            <a:pPr lvl="1"/>
            <a:r>
              <a:rPr lang="en-US" sz="2000"/>
              <a:t>Slow moving machines</a:t>
            </a:r>
          </a:p>
          <a:p>
            <a:pPr lvl="1"/>
            <a:r>
              <a:rPr lang="en-US" sz="2000"/>
              <a:t>Executable starts running</a:t>
            </a:r>
          </a:p>
          <a:p>
            <a:pPr lvl="1"/>
            <a:r>
              <a:rPr lang="en-US" sz="2000"/>
              <a:t>Pop-ups</a:t>
            </a:r>
          </a:p>
          <a:p>
            <a:r>
              <a:rPr lang="en-US" sz="2400"/>
              <a:t>Instruct them on what to do if they suspect an attack</a:t>
            </a:r>
          </a:p>
          <a:p>
            <a:pPr lvl="1"/>
            <a:r>
              <a:rPr lang="en-US" sz="2000"/>
              <a:t>Disconnect from the network</a:t>
            </a:r>
          </a:p>
          <a:p>
            <a:pPr lvl="1"/>
            <a:r>
              <a:rPr lang="en-US" sz="2000"/>
              <a:t>Unplug the workstation</a:t>
            </a:r>
          </a:p>
          <a:p>
            <a:pPr lvl="1"/>
            <a:r>
              <a:rPr lang="en-US" sz="2000"/>
              <a:t>Power off the workstation</a:t>
            </a:r>
          </a:p>
          <a:p>
            <a:pPr lvl="1"/>
            <a:r>
              <a:rPr lang="en-US" sz="2000"/>
              <a:t>THEN call IT</a:t>
            </a:r>
          </a:p>
        </p:txBody>
      </p:sp>
    </p:spTree>
    <p:extLst>
      <p:ext uri="{BB962C8B-B14F-4D97-AF65-F5344CB8AC3E}">
        <p14:creationId xmlns:p14="http://schemas.microsoft.com/office/powerpoint/2010/main" val="16569280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B1AF0-4D42-5345-9413-7C44FACFE2A0}"/>
              </a:ext>
            </a:extLst>
          </p:cNvPr>
          <p:cNvSpPr>
            <a:spLocks noGrp="1"/>
          </p:cNvSpPr>
          <p:nvPr>
            <p:ph type="title"/>
          </p:nvPr>
        </p:nvSpPr>
        <p:spPr/>
        <p:txBody>
          <a:bodyPr/>
          <a:lstStyle/>
          <a:p>
            <a:r>
              <a:rPr lang="en-US"/>
              <a:t>Don’t Panic! </a:t>
            </a:r>
          </a:p>
        </p:txBody>
      </p:sp>
      <p:sp>
        <p:nvSpPr>
          <p:cNvPr id="3" name="Content Placeholder 2">
            <a:extLst>
              <a:ext uri="{FF2B5EF4-FFF2-40B4-BE49-F238E27FC236}">
                <a16:creationId xmlns:a16="http://schemas.microsoft.com/office/drawing/2014/main" id="{7CE0C798-B62D-3A44-95BC-8B2AB25CE279}"/>
              </a:ext>
            </a:extLst>
          </p:cNvPr>
          <p:cNvSpPr>
            <a:spLocks noGrp="1"/>
          </p:cNvSpPr>
          <p:nvPr>
            <p:ph idx="1"/>
          </p:nvPr>
        </p:nvSpPr>
        <p:spPr>
          <a:xfrm>
            <a:off x="664633" y="1499288"/>
            <a:ext cx="10075084" cy="4144963"/>
          </a:xfrm>
        </p:spPr>
        <p:txBody>
          <a:bodyPr/>
          <a:lstStyle/>
          <a:p>
            <a:r>
              <a:rPr lang="en-US"/>
              <a:t>Assemble a multi-disciplinary task force</a:t>
            </a:r>
          </a:p>
          <a:p>
            <a:r>
              <a:rPr lang="en-US"/>
              <a:t>Contain the breach or attack</a:t>
            </a:r>
          </a:p>
          <a:p>
            <a:r>
              <a:rPr lang="en-US"/>
              <a:t>Assess severity and extent of the breach</a:t>
            </a:r>
          </a:p>
          <a:p>
            <a:r>
              <a:rPr lang="en-US"/>
              <a:t>Notification</a:t>
            </a:r>
          </a:p>
          <a:p>
            <a:pPr lvl="1"/>
            <a:r>
              <a:rPr lang="en-US"/>
              <a:t>Patients</a:t>
            </a:r>
          </a:p>
          <a:p>
            <a:pPr lvl="1"/>
            <a:r>
              <a:rPr lang="en-US"/>
              <a:t>Staff</a:t>
            </a:r>
          </a:p>
          <a:p>
            <a:pPr lvl="1"/>
            <a:r>
              <a:rPr lang="en-US"/>
              <a:t>Management </a:t>
            </a:r>
          </a:p>
          <a:p>
            <a:r>
              <a:rPr lang="en-US"/>
              <a:t>Document along the way</a:t>
            </a:r>
          </a:p>
          <a:p>
            <a:pPr lvl="1"/>
            <a:r>
              <a:rPr lang="en-US"/>
              <a:t>You will need this to avoid future breaches </a:t>
            </a:r>
          </a:p>
        </p:txBody>
      </p:sp>
    </p:spTree>
    <p:extLst>
      <p:ext uri="{BB962C8B-B14F-4D97-AF65-F5344CB8AC3E}">
        <p14:creationId xmlns:p14="http://schemas.microsoft.com/office/powerpoint/2010/main" val="413271764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9969-8B4C-9947-A66C-D80021ED6B0F}"/>
              </a:ext>
            </a:extLst>
          </p:cNvPr>
          <p:cNvSpPr txBox="1">
            <a:spLocks/>
          </p:cNvSpPr>
          <p:nvPr/>
        </p:nvSpPr>
        <p:spPr>
          <a:xfrm>
            <a:off x="0" y="0"/>
            <a:ext cx="12192000" cy="1116106"/>
          </a:xfrm>
          <a:prstGeom prst="rect">
            <a:avLst/>
          </a:prstGeom>
          <a:solidFill>
            <a:srgbClr val="793391"/>
          </a:solidFill>
        </p:spPr>
        <p:txBody>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a:solidFill>
                  <a:schemeClr val="bg1"/>
                </a:solidFill>
              </a:rPr>
              <a:t>Disaster Recovery Plan</a:t>
            </a:r>
          </a:p>
        </p:txBody>
      </p:sp>
      <p:sp>
        <p:nvSpPr>
          <p:cNvPr id="6" name="Content Placeholder 2">
            <a:extLst>
              <a:ext uri="{FF2B5EF4-FFF2-40B4-BE49-F238E27FC236}">
                <a16:creationId xmlns:a16="http://schemas.microsoft.com/office/drawing/2014/main" id="{A81D2286-1FE9-5745-8ADE-C43D886CE9C6}"/>
              </a:ext>
            </a:extLst>
          </p:cNvPr>
          <p:cNvSpPr txBox="1">
            <a:spLocks/>
          </p:cNvSpPr>
          <p:nvPr/>
        </p:nvSpPr>
        <p:spPr>
          <a:xfrm>
            <a:off x="498474" y="1237615"/>
            <a:ext cx="11549364" cy="5305599"/>
          </a:xfrm>
          <a:prstGeom prst="rect">
            <a:avLst/>
          </a:prstGeom>
        </p:spPr>
        <p:txBody>
          <a:bodyPr>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a:t>Healthy data backup planning and processes essential</a:t>
            </a:r>
          </a:p>
          <a:p>
            <a:r>
              <a:rPr lang="en-US"/>
              <a:t>Recovery time objective</a:t>
            </a:r>
          </a:p>
          <a:p>
            <a:r>
              <a:rPr lang="en-US"/>
              <a:t>Recovery point objective</a:t>
            </a:r>
          </a:p>
          <a:p>
            <a:r>
              <a:rPr lang="en-US"/>
              <a:t>Application and Data Criticality Analysis </a:t>
            </a:r>
          </a:p>
          <a:p>
            <a:r>
              <a:rPr lang="en-US"/>
              <a:t>Test the process frequently! </a:t>
            </a:r>
          </a:p>
        </p:txBody>
      </p:sp>
    </p:spTree>
    <p:extLst>
      <p:ext uri="{BB962C8B-B14F-4D97-AF65-F5344CB8AC3E}">
        <p14:creationId xmlns:p14="http://schemas.microsoft.com/office/powerpoint/2010/main" val="22351873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F9969-8B4C-9947-A66C-D80021ED6B0F}"/>
              </a:ext>
            </a:extLst>
          </p:cNvPr>
          <p:cNvSpPr txBox="1">
            <a:spLocks/>
          </p:cNvSpPr>
          <p:nvPr/>
        </p:nvSpPr>
        <p:spPr>
          <a:xfrm>
            <a:off x="0" y="0"/>
            <a:ext cx="12192000" cy="1116106"/>
          </a:xfrm>
          <a:prstGeom prst="rect">
            <a:avLst/>
          </a:prstGeom>
          <a:solidFill>
            <a:srgbClr val="793391"/>
          </a:solidFill>
        </p:spPr>
        <p:txBody>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a:solidFill>
                  <a:schemeClr val="bg1"/>
                </a:solidFill>
              </a:rPr>
              <a:t>Ransomware Response Plan</a:t>
            </a:r>
          </a:p>
        </p:txBody>
      </p:sp>
      <p:sp>
        <p:nvSpPr>
          <p:cNvPr id="6" name="Content Placeholder 2">
            <a:extLst>
              <a:ext uri="{FF2B5EF4-FFF2-40B4-BE49-F238E27FC236}">
                <a16:creationId xmlns:a16="http://schemas.microsoft.com/office/drawing/2014/main" id="{A81D2286-1FE9-5745-8ADE-C43D886CE9C6}"/>
              </a:ext>
            </a:extLst>
          </p:cNvPr>
          <p:cNvSpPr txBox="1">
            <a:spLocks/>
          </p:cNvSpPr>
          <p:nvPr/>
        </p:nvSpPr>
        <p:spPr>
          <a:xfrm>
            <a:off x="498474" y="1237615"/>
            <a:ext cx="11549364" cy="5305599"/>
          </a:xfrm>
          <a:prstGeom prst="rect">
            <a:avLst/>
          </a:prstGeom>
        </p:spPr>
        <p:txBody>
          <a:bodyPr>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lgn="ctr">
              <a:buNone/>
            </a:pPr>
            <a:r>
              <a:rPr lang="en-US" sz="2800" b="1"/>
              <a:t>Do you have a plan specific to ransomware? </a:t>
            </a:r>
          </a:p>
          <a:p>
            <a:r>
              <a:rPr lang="en-US"/>
              <a:t>To pay the ransom or not to pay the ransom – that is the question! </a:t>
            </a:r>
          </a:p>
          <a:p>
            <a:pPr lvl="1"/>
            <a:r>
              <a:rPr lang="en-US"/>
              <a:t>FBI warns against paying the ransom</a:t>
            </a:r>
          </a:p>
          <a:p>
            <a:pPr lvl="1"/>
            <a:r>
              <a:rPr lang="en-US"/>
              <a:t>Many hospitals and clinics have been forced to pay</a:t>
            </a:r>
          </a:p>
          <a:p>
            <a:pPr lvl="1"/>
            <a:r>
              <a:rPr lang="en-US"/>
              <a:t>What will YOU do? </a:t>
            </a:r>
          </a:p>
          <a:p>
            <a:r>
              <a:rPr lang="en-US"/>
              <a:t>Have you simulated a ransomware attack? </a:t>
            </a:r>
          </a:p>
          <a:p>
            <a:r>
              <a:rPr lang="en-US"/>
              <a:t>Employee training on ransomware is NOT an option! </a:t>
            </a:r>
          </a:p>
        </p:txBody>
      </p:sp>
    </p:spTree>
    <p:extLst>
      <p:ext uri="{BB962C8B-B14F-4D97-AF65-F5344CB8AC3E}">
        <p14:creationId xmlns:p14="http://schemas.microsoft.com/office/powerpoint/2010/main" val="8186458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5B26-7C96-3242-A4C8-206054AB6E35}"/>
              </a:ext>
            </a:extLst>
          </p:cNvPr>
          <p:cNvSpPr>
            <a:spLocks noGrp="1"/>
          </p:cNvSpPr>
          <p:nvPr>
            <p:ph type="title"/>
          </p:nvPr>
        </p:nvSpPr>
        <p:spPr>
          <a:xfrm>
            <a:off x="507407" y="1229193"/>
            <a:ext cx="4340352" cy="4047657"/>
          </a:xfrm>
        </p:spPr>
        <p:txBody>
          <a:bodyPr>
            <a:noAutofit/>
          </a:bodyPr>
          <a:lstStyle/>
          <a:p>
            <a:pPr algn="ctr"/>
            <a:r>
              <a:rPr lang="en-US" sz="3600"/>
              <a:t>Your data is valuable. Your cybersecurity and compliance programs must protect them! </a:t>
            </a:r>
          </a:p>
        </p:txBody>
      </p:sp>
      <p:pic>
        <p:nvPicPr>
          <p:cNvPr id="8" name="Content Placeholder 7">
            <a:extLst>
              <a:ext uri="{FF2B5EF4-FFF2-40B4-BE49-F238E27FC236}">
                <a16:creationId xmlns:a16="http://schemas.microsoft.com/office/drawing/2014/main" id="{1B1081B4-AAF8-4449-B137-15B69CF22E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43248" y="1099752"/>
            <a:ext cx="5901814" cy="4497859"/>
          </a:xfrm>
        </p:spPr>
      </p:pic>
    </p:spTree>
    <p:extLst>
      <p:ext uri="{BB962C8B-B14F-4D97-AF65-F5344CB8AC3E}">
        <p14:creationId xmlns:p14="http://schemas.microsoft.com/office/powerpoint/2010/main" val="81577060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EDE291-8121-C34B-9C78-047BF3DEBB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4520" y="1019753"/>
            <a:ext cx="5327479" cy="4330724"/>
          </a:xfrm>
          <a:prstGeom prst="rect">
            <a:avLst/>
          </a:prstGeom>
        </p:spPr>
      </p:pic>
      <p:sp>
        <p:nvSpPr>
          <p:cNvPr id="2" name="Title 1">
            <a:extLst>
              <a:ext uri="{FF2B5EF4-FFF2-40B4-BE49-F238E27FC236}">
                <a16:creationId xmlns:a16="http://schemas.microsoft.com/office/drawing/2014/main" id="{EF76C623-5BC7-EE42-8518-345E65272427}"/>
              </a:ext>
            </a:extLst>
          </p:cNvPr>
          <p:cNvSpPr txBox="1">
            <a:spLocks/>
          </p:cNvSpPr>
          <p:nvPr/>
        </p:nvSpPr>
        <p:spPr>
          <a:xfrm>
            <a:off x="-92767" y="-16843"/>
            <a:ext cx="12377531" cy="1123092"/>
          </a:xfrm>
          <a:prstGeom prst="rect">
            <a:avLst/>
          </a:prstGeom>
          <a:solidFill>
            <a:srgbClr val="793391"/>
          </a:solidFill>
        </p:spPr>
        <p:txBody>
          <a:bodyPr anchor="t"/>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a:solidFill>
                  <a:schemeClr val="bg1"/>
                </a:solidFill>
              </a:rPr>
              <a:t>Compliance is a Journey</a:t>
            </a:r>
          </a:p>
        </p:txBody>
      </p:sp>
      <p:sp>
        <p:nvSpPr>
          <p:cNvPr id="12" name="Content Placeholder 3">
            <a:extLst>
              <a:ext uri="{FF2B5EF4-FFF2-40B4-BE49-F238E27FC236}">
                <a16:creationId xmlns:a16="http://schemas.microsoft.com/office/drawing/2014/main" id="{BA07779D-9765-EF4E-81CB-C44C517573FA}"/>
              </a:ext>
            </a:extLst>
          </p:cNvPr>
          <p:cNvSpPr txBox="1">
            <a:spLocks/>
          </p:cNvSpPr>
          <p:nvPr/>
        </p:nvSpPr>
        <p:spPr>
          <a:xfrm>
            <a:off x="267286" y="1507523"/>
            <a:ext cx="7389341" cy="4694928"/>
          </a:xfrm>
          <a:prstGeom prst="rect">
            <a:avLst/>
          </a:prstGeom>
        </p:spPr>
        <p:txBody>
          <a:bodyPr>
            <a:normAutofit/>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a:buNone/>
            </a:pPr>
            <a:r>
              <a:rPr lang="en-US" sz="2400" dirty="0"/>
              <a:t>Compliance is a journey…NOT a destination! </a:t>
            </a:r>
          </a:p>
          <a:p>
            <a:pPr marL="0" indent="0">
              <a:buNone/>
            </a:pPr>
            <a:endParaRPr lang="en-US" sz="2400" dirty="0"/>
          </a:p>
          <a:p>
            <a:r>
              <a:rPr lang="en-US" sz="2400" dirty="0"/>
              <a:t>Be sure to stay on top of all HIPAA requirements – many are ongoing tasks that must be completed daily, monthly, quarterly, or annually</a:t>
            </a:r>
          </a:p>
          <a:p>
            <a:pPr marL="0" indent="0">
              <a:buNone/>
            </a:pPr>
            <a:endParaRPr lang="en-US" sz="2400" dirty="0"/>
          </a:p>
        </p:txBody>
      </p:sp>
    </p:spTree>
    <p:extLst>
      <p:ext uri="{BB962C8B-B14F-4D97-AF65-F5344CB8AC3E}">
        <p14:creationId xmlns:p14="http://schemas.microsoft.com/office/powerpoint/2010/main" val="259528325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B20BF-65D0-9345-9621-1D225283C273}"/>
              </a:ext>
            </a:extLst>
          </p:cNvPr>
          <p:cNvSpPr>
            <a:spLocks noGrp="1"/>
          </p:cNvSpPr>
          <p:nvPr>
            <p:ph type="title"/>
          </p:nvPr>
        </p:nvSpPr>
        <p:spPr/>
        <p:txBody>
          <a:bodyPr/>
          <a:lstStyle/>
          <a:p>
            <a:r>
              <a:rPr lang="en-US" dirty="0"/>
              <a:t>About Our Sponsor: </a:t>
            </a:r>
            <a:r>
              <a:rPr lang="en-US" dirty="0" err="1"/>
              <a:t>Throttlenet</a:t>
            </a:r>
            <a:r>
              <a:rPr lang="en-US" dirty="0"/>
              <a:t> </a:t>
            </a:r>
          </a:p>
        </p:txBody>
      </p:sp>
      <p:sp>
        <p:nvSpPr>
          <p:cNvPr id="3" name="Content Placeholder 2">
            <a:extLst>
              <a:ext uri="{FF2B5EF4-FFF2-40B4-BE49-F238E27FC236}">
                <a16:creationId xmlns:a16="http://schemas.microsoft.com/office/drawing/2014/main" id="{9444A1AE-F8A0-3E4D-9DF0-99AB4F3B540D}"/>
              </a:ext>
            </a:extLst>
          </p:cNvPr>
          <p:cNvSpPr>
            <a:spLocks noGrp="1"/>
          </p:cNvSpPr>
          <p:nvPr>
            <p:ph idx="1"/>
          </p:nvPr>
        </p:nvSpPr>
        <p:spPr>
          <a:xfrm>
            <a:off x="664633" y="1600200"/>
            <a:ext cx="10075084" cy="4144963"/>
          </a:xfrm>
        </p:spPr>
        <p:txBody>
          <a:bodyPr/>
          <a:lstStyle/>
          <a:p>
            <a:r>
              <a:rPr lang="en-US" dirty="0" err="1"/>
              <a:t>Throttlenet</a:t>
            </a:r>
            <a:r>
              <a:rPr lang="en-US" dirty="0"/>
              <a:t> is a management services provider with over 20 years of experience in providing IT and security services to the healthcare industry </a:t>
            </a:r>
          </a:p>
          <a:p>
            <a:r>
              <a:rPr lang="en-US" dirty="0" err="1"/>
              <a:t>Throttlenet</a:t>
            </a:r>
            <a:r>
              <a:rPr lang="en-US" dirty="0"/>
              <a:t> believes that cookie cutter solutions belong in the bakery and not in healthcare environments. </a:t>
            </a:r>
            <a:r>
              <a:rPr lang="en-US" dirty="0" err="1"/>
              <a:t>Throttlenet</a:t>
            </a:r>
            <a:r>
              <a:rPr lang="en-US" dirty="0"/>
              <a:t> provides customized IT solutions. </a:t>
            </a:r>
          </a:p>
          <a:p>
            <a:r>
              <a:rPr lang="en-US" dirty="0"/>
              <a:t>Contact Chris Montgomery for more information: </a:t>
            </a:r>
          </a:p>
          <a:p>
            <a:pPr lvl="1"/>
            <a:r>
              <a:rPr lang="en-US" b="1" dirty="0"/>
              <a:t>314-227-2632</a:t>
            </a:r>
          </a:p>
          <a:p>
            <a:pPr lvl="1"/>
            <a:r>
              <a:rPr lang="en-US" dirty="0" err="1"/>
              <a:t>cmontgomery@throttlenet.com</a:t>
            </a:r>
            <a:endParaRPr lang="en-US" dirty="0"/>
          </a:p>
          <a:p>
            <a:endParaRPr lang="en-US" dirty="0"/>
          </a:p>
        </p:txBody>
      </p:sp>
      <p:pic>
        <p:nvPicPr>
          <p:cNvPr id="4" name="Picture 3">
            <a:extLst>
              <a:ext uri="{FF2B5EF4-FFF2-40B4-BE49-F238E27FC236}">
                <a16:creationId xmlns:a16="http://schemas.microsoft.com/office/drawing/2014/main" id="{F1588FF6-FC8A-AF43-BAF0-E66EA04B9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8324" y="5945466"/>
            <a:ext cx="4141582" cy="856879"/>
          </a:xfrm>
          <a:prstGeom prst="rect">
            <a:avLst/>
          </a:prstGeom>
        </p:spPr>
      </p:pic>
    </p:spTree>
    <p:extLst>
      <p:ext uri="{BB962C8B-B14F-4D97-AF65-F5344CB8AC3E}">
        <p14:creationId xmlns:p14="http://schemas.microsoft.com/office/powerpoint/2010/main" val="362061361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Callout 2"/>
          <p:cNvSpPr/>
          <p:nvPr/>
        </p:nvSpPr>
        <p:spPr>
          <a:xfrm>
            <a:off x="7296521" y="530338"/>
            <a:ext cx="2527300" cy="2565400"/>
          </a:xfrm>
          <a:prstGeom prst="wedgeEllipseCallout">
            <a:avLst>
              <a:gd name="adj1" fmla="val -29376"/>
              <a:gd name="adj2" fmla="val 75371"/>
            </a:avLst>
          </a:prstGeom>
          <a:gradFill>
            <a:gsLst>
              <a:gs pos="0">
                <a:srgbClr val="1369AA"/>
              </a:gs>
              <a:gs pos="100000">
                <a:srgbClr val="793391"/>
              </a:gs>
            </a:gsLst>
          </a:gradFill>
          <a:ln>
            <a:solidFill>
              <a:srgbClr val="4EA64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ounded Rectangular Callout 3"/>
          <p:cNvSpPr/>
          <p:nvPr/>
        </p:nvSpPr>
        <p:spPr>
          <a:xfrm>
            <a:off x="3642368" y="2040538"/>
            <a:ext cx="2743200" cy="2336800"/>
          </a:xfrm>
          <a:prstGeom prst="wedgeRoundRectCallout">
            <a:avLst>
              <a:gd name="adj1" fmla="val 1389"/>
              <a:gd name="adj2" fmla="val 83696"/>
              <a:gd name="adj3" fmla="val 16667"/>
            </a:avLst>
          </a:prstGeom>
          <a:gradFill>
            <a:gsLst>
              <a:gs pos="0">
                <a:srgbClr val="793391"/>
              </a:gs>
              <a:gs pos="100000">
                <a:srgbClr val="1369AA"/>
              </a:gs>
            </a:gsLst>
          </a:gradFill>
          <a:ln>
            <a:solidFill>
              <a:srgbClr val="4EA64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ular Callout 4"/>
          <p:cNvSpPr/>
          <p:nvPr/>
        </p:nvSpPr>
        <p:spPr>
          <a:xfrm>
            <a:off x="2124933" y="1288303"/>
            <a:ext cx="2738969" cy="1841440"/>
          </a:xfrm>
          <a:prstGeom prst="wedgeRectCallout">
            <a:avLst>
              <a:gd name="adj1" fmla="val -126"/>
              <a:gd name="adj2" fmla="val 110578"/>
            </a:avLst>
          </a:prstGeom>
          <a:gradFill>
            <a:gsLst>
              <a:gs pos="0">
                <a:srgbClr val="4EC1DA"/>
              </a:gs>
              <a:gs pos="100000">
                <a:srgbClr val="79339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loud Callout 5"/>
          <p:cNvSpPr/>
          <p:nvPr/>
        </p:nvSpPr>
        <p:spPr>
          <a:xfrm>
            <a:off x="5409042" y="1416710"/>
            <a:ext cx="2362200" cy="2590800"/>
          </a:xfrm>
          <a:prstGeom prst="cloudCallout">
            <a:avLst>
              <a:gd name="adj1" fmla="val 7662"/>
              <a:gd name="adj2" fmla="val 83578"/>
            </a:avLst>
          </a:prstGeom>
          <a:gradFill>
            <a:gsLst>
              <a:gs pos="0">
                <a:srgbClr val="793391"/>
              </a:gs>
              <a:gs pos="100000">
                <a:srgbClr val="4EC1DA"/>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2092026" y="2912845"/>
            <a:ext cx="7556313" cy="1116106"/>
          </a:xfrm>
          <a:prstGeom prst="rect">
            <a:avLst/>
          </a:prstGeom>
        </p:spPr>
        <p:txBody>
          <a:bodyPr anchor="t"/>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b="1">
                <a:solidFill>
                  <a:schemeClr val="bg1"/>
                </a:solidFill>
              </a:rPr>
              <a:t>   Questions?   </a:t>
            </a:r>
          </a:p>
        </p:txBody>
      </p:sp>
      <p:sp>
        <p:nvSpPr>
          <p:cNvPr id="9" name="TextBox 8"/>
          <p:cNvSpPr txBox="1"/>
          <p:nvPr/>
        </p:nvSpPr>
        <p:spPr>
          <a:xfrm>
            <a:off x="2173417" y="3561166"/>
            <a:ext cx="786821" cy="1569660"/>
          </a:xfrm>
          <a:prstGeom prst="rect">
            <a:avLst/>
          </a:prstGeom>
          <a:solidFill>
            <a:schemeClr val="bg1"/>
          </a:solidFill>
        </p:spPr>
        <p:txBody>
          <a:bodyPr wrap="square" rtlCol="0">
            <a:spAutoFit/>
          </a:bodyPr>
          <a:lstStyle/>
          <a:p>
            <a:r>
              <a:rPr lang="en-US" sz="9600" b="1">
                <a:solidFill>
                  <a:srgbClr val="793391"/>
                </a:solidFill>
                <a:latin typeface="Chalkboard SE" charset="0"/>
                <a:ea typeface="Chalkboard SE" charset="0"/>
                <a:cs typeface="Chalkboard SE" charset="0"/>
              </a:rPr>
              <a:t>?</a:t>
            </a:r>
          </a:p>
        </p:txBody>
      </p:sp>
      <p:sp>
        <p:nvSpPr>
          <p:cNvPr id="10" name="TextBox 9"/>
          <p:cNvSpPr txBox="1"/>
          <p:nvPr/>
        </p:nvSpPr>
        <p:spPr>
          <a:xfrm>
            <a:off x="2850572" y="4122483"/>
            <a:ext cx="786821" cy="1569660"/>
          </a:xfrm>
          <a:prstGeom prst="rect">
            <a:avLst/>
          </a:prstGeom>
          <a:noFill/>
        </p:spPr>
        <p:txBody>
          <a:bodyPr wrap="square" rtlCol="0">
            <a:spAutoFit/>
          </a:bodyPr>
          <a:lstStyle/>
          <a:p>
            <a:r>
              <a:rPr lang="en-US" sz="9600" b="1">
                <a:solidFill>
                  <a:srgbClr val="4EC1DA"/>
                </a:solidFill>
                <a:latin typeface="Chalkboard SE" charset="0"/>
                <a:ea typeface="Chalkboard SE" charset="0"/>
                <a:cs typeface="Chalkboard SE" charset="0"/>
              </a:rPr>
              <a:t>?</a:t>
            </a:r>
          </a:p>
        </p:txBody>
      </p:sp>
      <p:sp>
        <p:nvSpPr>
          <p:cNvPr id="11" name="TextBox 10"/>
          <p:cNvSpPr txBox="1"/>
          <p:nvPr/>
        </p:nvSpPr>
        <p:spPr>
          <a:xfrm>
            <a:off x="3955558" y="4488722"/>
            <a:ext cx="786821" cy="1569660"/>
          </a:xfrm>
          <a:prstGeom prst="rect">
            <a:avLst/>
          </a:prstGeom>
          <a:noFill/>
        </p:spPr>
        <p:txBody>
          <a:bodyPr wrap="square" rtlCol="0">
            <a:spAutoFit/>
          </a:bodyPr>
          <a:lstStyle/>
          <a:p>
            <a:r>
              <a:rPr lang="en-US" sz="9600" b="1">
                <a:solidFill>
                  <a:srgbClr val="793391"/>
                </a:solidFill>
                <a:latin typeface="Chalkboard SE" charset="0"/>
                <a:ea typeface="Chalkboard SE" charset="0"/>
                <a:cs typeface="Chalkboard SE" charset="0"/>
              </a:rPr>
              <a:t>?</a:t>
            </a:r>
          </a:p>
        </p:txBody>
      </p:sp>
      <p:sp>
        <p:nvSpPr>
          <p:cNvPr id="12" name="TextBox 11"/>
          <p:cNvSpPr txBox="1"/>
          <p:nvPr/>
        </p:nvSpPr>
        <p:spPr>
          <a:xfrm>
            <a:off x="4883440" y="4919192"/>
            <a:ext cx="786821" cy="1569660"/>
          </a:xfrm>
          <a:prstGeom prst="rect">
            <a:avLst/>
          </a:prstGeom>
          <a:noFill/>
        </p:spPr>
        <p:txBody>
          <a:bodyPr wrap="square" rtlCol="0">
            <a:spAutoFit/>
          </a:bodyPr>
          <a:lstStyle/>
          <a:p>
            <a:r>
              <a:rPr lang="en-US" sz="9600" b="1">
                <a:solidFill>
                  <a:srgbClr val="4EC1DA"/>
                </a:solidFill>
                <a:latin typeface="Chalkboard SE" charset="0"/>
                <a:ea typeface="Chalkboard SE" charset="0"/>
                <a:cs typeface="Chalkboard SE" charset="0"/>
              </a:rPr>
              <a:t>?</a:t>
            </a:r>
          </a:p>
        </p:txBody>
      </p:sp>
      <p:sp>
        <p:nvSpPr>
          <p:cNvPr id="13" name="TextBox 12"/>
          <p:cNvSpPr txBox="1"/>
          <p:nvPr/>
        </p:nvSpPr>
        <p:spPr>
          <a:xfrm>
            <a:off x="5803322" y="4654250"/>
            <a:ext cx="786821" cy="1569660"/>
          </a:xfrm>
          <a:prstGeom prst="rect">
            <a:avLst/>
          </a:prstGeom>
          <a:noFill/>
        </p:spPr>
        <p:txBody>
          <a:bodyPr wrap="square" rtlCol="0">
            <a:spAutoFit/>
          </a:bodyPr>
          <a:lstStyle/>
          <a:p>
            <a:r>
              <a:rPr lang="en-US" sz="9600" b="1">
                <a:solidFill>
                  <a:srgbClr val="793391"/>
                </a:solidFill>
                <a:latin typeface="Chalkboard SE" charset="0"/>
                <a:ea typeface="Chalkboard SE" charset="0"/>
                <a:cs typeface="Chalkboard SE" charset="0"/>
              </a:rPr>
              <a:t>?</a:t>
            </a:r>
          </a:p>
        </p:txBody>
      </p:sp>
      <p:sp>
        <p:nvSpPr>
          <p:cNvPr id="14" name="TextBox 13"/>
          <p:cNvSpPr txBox="1"/>
          <p:nvPr/>
        </p:nvSpPr>
        <p:spPr>
          <a:xfrm>
            <a:off x="6943621" y="3914837"/>
            <a:ext cx="786821" cy="1569660"/>
          </a:xfrm>
          <a:prstGeom prst="rect">
            <a:avLst/>
          </a:prstGeom>
          <a:noFill/>
        </p:spPr>
        <p:txBody>
          <a:bodyPr wrap="square" rtlCol="0">
            <a:spAutoFit/>
          </a:bodyPr>
          <a:lstStyle/>
          <a:p>
            <a:r>
              <a:rPr lang="en-US" sz="9600" b="1">
                <a:solidFill>
                  <a:srgbClr val="4EC1DA"/>
                </a:solidFill>
                <a:latin typeface="Chalkboard SE" charset="0"/>
                <a:ea typeface="Chalkboard SE" charset="0"/>
                <a:cs typeface="Chalkboard SE" charset="0"/>
              </a:rPr>
              <a:t>?</a:t>
            </a:r>
          </a:p>
        </p:txBody>
      </p:sp>
      <p:sp>
        <p:nvSpPr>
          <p:cNvPr id="15" name="TextBox 14"/>
          <p:cNvSpPr txBox="1"/>
          <p:nvPr/>
        </p:nvSpPr>
        <p:spPr>
          <a:xfrm>
            <a:off x="7833483" y="3337653"/>
            <a:ext cx="786821" cy="1569660"/>
          </a:xfrm>
          <a:prstGeom prst="rect">
            <a:avLst/>
          </a:prstGeom>
          <a:noFill/>
        </p:spPr>
        <p:txBody>
          <a:bodyPr wrap="square" rtlCol="0">
            <a:spAutoFit/>
          </a:bodyPr>
          <a:lstStyle/>
          <a:p>
            <a:r>
              <a:rPr lang="en-US" sz="9600" b="1">
                <a:solidFill>
                  <a:srgbClr val="793391"/>
                </a:solidFill>
                <a:latin typeface="Chalkboard SE" charset="0"/>
                <a:ea typeface="Chalkboard SE" charset="0"/>
                <a:cs typeface="Chalkboard SE" charset="0"/>
              </a:rPr>
              <a:t>?</a:t>
            </a:r>
          </a:p>
        </p:txBody>
      </p:sp>
      <p:sp>
        <p:nvSpPr>
          <p:cNvPr id="16" name="TextBox 15"/>
          <p:cNvSpPr txBox="1"/>
          <p:nvPr/>
        </p:nvSpPr>
        <p:spPr>
          <a:xfrm>
            <a:off x="8815631" y="2969995"/>
            <a:ext cx="786821" cy="1569660"/>
          </a:xfrm>
          <a:prstGeom prst="rect">
            <a:avLst/>
          </a:prstGeom>
          <a:noFill/>
        </p:spPr>
        <p:txBody>
          <a:bodyPr wrap="square" rtlCol="0">
            <a:spAutoFit/>
          </a:bodyPr>
          <a:lstStyle/>
          <a:p>
            <a:r>
              <a:rPr lang="en-US" sz="9600" b="1">
                <a:solidFill>
                  <a:srgbClr val="4EC1DA"/>
                </a:solidFill>
                <a:latin typeface="Chalkboard SE" charset="0"/>
                <a:ea typeface="Chalkboard SE" charset="0"/>
                <a:cs typeface="Chalkboard SE" charset="0"/>
              </a:rPr>
              <a:t>?</a:t>
            </a:r>
          </a:p>
        </p:txBody>
      </p:sp>
      <p:grpSp>
        <p:nvGrpSpPr>
          <p:cNvPr id="19" name="Group 18"/>
          <p:cNvGrpSpPr/>
          <p:nvPr/>
        </p:nvGrpSpPr>
        <p:grpSpPr>
          <a:xfrm rot="5400000">
            <a:off x="-3145060" y="3379699"/>
            <a:ext cx="6866535" cy="90066"/>
            <a:chOff x="0" y="6019800"/>
            <a:chExt cx="9144000" cy="76200"/>
          </a:xfrm>
        </p:grpSpPr>
        <p:cxnSp>
          <p:nvCxnSpPr>
            <p:cNvPr id="20" name="Straight Connector 19"/>
            <p:cNvCxnSpPr/>
            <p:nvPr/>
          </p:nvCxnSpPr>
          <p:spPr>
            <a:xfrm>
              <a:off x="0" y="6096000"/>
              <a:ext cx="9144000" cy="0"/>
            </a:xfrm>
            <a:prstGeom prst="line">
              <a:avLst/>
            </a:prstGeom>
            <a:ln>
              <a:solidFill>
                <a:srgbClr val="79339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0" y="6019800"/>
              <a:ext cx="9144000" cy="0"/>
            </a:xfrm>
            <a:prstGeom prst="line">
              <a:avLst/>
            </a:prstGeom>
            <a:ln>
              <a:solidFill>
                <a:srgbClr val="4EC1DA"/>
              </a:solidFill>
            </a:ln>
            <a:effectLst/>
          </p:spPr>
          <p:style>
            <a:lnRef idx="2">
              <a:schemeClr val="accent1"/>
            </a:lnRef>
            <a:fillRef idx="0">
              <a:schemeClr val="accent1"/>
            </a:fillRef>
            <a:effectRef idx="1">
              <a:schemeClr val="accent1"/>
            </a:effectRef>
            <a:fontRef idx="minor">
              <a:schemeClr val="tx1"/>
            </a:fontRef>
          </p:style>
        </p:cxnSp>
      </p:grpSp>
      <p:sp>
        <p:nvSpPr>
          <p:cNvPr id="2" name="TextBox 1"/>
          <p:cNvSpPr txBox="1"/>
          <p:nvPr/>
        </p:nvSpPr>
        <p:spPr>
          <a:xfrm>
            <a:off x="2165306" y="1791616"/>
            <a:ext cx="2716486" cy="646331"/>
          </a:xfrm>
          <a:prstGeom prst="rect">
            <a:avLst/>
          </a:prstGeom>
          <a:noFill/>
        </p:spPr>
        <p:txBody>
          <a:bodyPr wrap="square" rtlCol="0" anchor="t">
            <a:spAutoFit/>
          </a:bodyPr>
          <a:lstStyle/>
          <a:p>
            <a:r>
              <a:rPr lang="en-US">
                <a:solidFill>
                  <a:schemeClr val="bg1"/>
                </a:solidFill>
              </a:rPr>
              <a:t>sarah@hipaatrek.com</a:t>
            </a:r>
          </a:p>
          <a:p>
            <a:r>
              <a:rPr lang="en-US">
                <a:solidFill>
                  <a:schemeClr val="bg1"/>
                </a:solidFill>
              </a:rPr>
              <a:t>314-272-2600</a:t>
            </a:r>
          </a:p>
        </p:txBody>
      </p:sp>
    </p:spTree>
    <p:extLst>
      <p:ext uri="{BB962C8B-B14F-4D97-AF65-F5344CB8AC3E}">
        <p14:creationId xmlns:p14="http://schemas.microsoft.com/office/powerpoint/2010/main" val="98208542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F626C4-56A3-2F47-8871-7754678F2C0A}"/>
              </a:ext>
            </a:extLst>
          </p:cNvPr>
          <p:cNvSpPr>
            <a:spLocks noGrp="1"/>
          </p:cNvSpPr>
          <p:nvPr>
            <p:ph type="title"/>
          </p:nvPr>
        </p:nvSpPr>
        <p:spPr>
          <a:xfrm>
            <a:off x="0" y="0"/>
            <a:ext cx="12192000" cy="961647"/>
          </a:xfrm>
          <a:solidFill>
            <a:srgbClr val="4EC1DA"/>
          </a:solidFill>
        </p:spPr>
        <p:txBody>
          <a:bodyPr/>
          <a:lstStyle/>
          <a:p>
            <a:pPr algn="ctr"/>
            <a:r>
              <a:rPr lang="en-US">
                <a:solidFill>
                  <a:schemeClr val="bg1"/>
                </a:solidFill>
              </a:rPr>
              <a:t>Hacking has surpassed all other breach types! </a:t>
            </a:r>
          </a:p>
        </p:txBody>
      </p:sp>
      <p:sp>
        <p:nvSpPr>
          <p:cNvPr id="6" name="Content Placeholder 5">
            <a:extLst>
              <a:ext uri="{FF2B5EF4-FFF2-40B4-BE49-F238E27FC236}">
                <a16:creationId xmlns:a16="http://schemas.microsoft.com/office/drawing/2014/main" id="{4DE5EE31-AC8D-644D-81BD-92DB9E30B223}"/>
              </a:ext>
            </a:extLst>
          </p:cNvPr>
          <p:cNvSpPr>
            <a:spLocks noGrp="1"/>
          </p:cNvSpPr>
          <p:nvPr>
            <p:ph sz="half" idx="2"/>
          </p:nvPr>
        </p:nvSpPr>
        <p:spPr>
          <a:xfrm>
            <a:off x="663388" y="1904441"/>
            <a:ext cx="4876800" cy="3678797"/>
          </a:xfrm>
        </p:spPr>
        <p:txBody>
          <a:bodyPr/>
          <a:lstStyle/>
          <a:p>
            <a:r>
              <a:rPr lang="en-US"/>
              <a:t>Network Servers</a:t>
            </a:r>
          </a:p>
          <a:p>
            <a:r>
              <a:rPr lang="en-US"/>
              <a:t>EMR</a:t>
            </a:r>
          </a:p>
          <a:p>
            <a:r>
              <a:rPr lang="en-US"/>
              <a:t>Email</a:t>
            </a:r>
          </a:p>
          <a:p>
            <a:r>
              <a:rPr lang="en-US"/>
              <a:t>Desktop Computers</a:t>
            </a:r>
          </a:p>
          <a:p>
            <a:r>
              <a:rPr lang="en-US"/>
              <a:t>Laptops</a:t>
            </a:r>
          </a:p>
        </p:txBody>
      </p:sp>
      <p:sp>
        <p:nvSpPr>
          <p:cNvPr id="8" name="Content Placeholder 7">
            <a:extLst>
              <a:ext uri="{FF2B5EF4-FFF2-40B4-BE49-F238E27FC236}">
                <a16:creationId xmlns:a16="http://schemas.microsoft.com/office/drawing/2014/main" id="{A3959192-2008-2B49-B69E-9B7B4159DC91}"/>
              </a:ext>
            </a:extLst>
          </p:cNvPr>
          <p:cNvSpPr>
            <a:spLocks noGrp="1"/>
          </p:cNvSpPr>
          <p:nvPr>
            <p:ph sz="quarter" idx="4"/>
          </p:nvPr>
        </p:nvSpPr>
        <p:spPr>
          <a:xfrm>
            <a:off x="6867401" y="1470454"/>
            <a:ext cx="4876800" cy="4976985"/>
          </a:xfrm>
          <a:solidFill>
            <a:srgbClr val="793391"/>
          </a:solidFill>
        </p:spPr>
        <p:txBody>
          <a:bodyPr>
            <a:normAutofit/>
          </a:bodyPr>
          <a:lstStyle/>
          <a:p>
            <a:r>
              <a:rPr lang="en-US" sz="2400">
                <a:solidFill>
                  <a:schemeClr val="bg1"/>
                </a:solidFill>
              </a:rPr>
              <a:t>Most hacking events will affect more than one location</a:t>
            </a:r>
          </a:p>
          <a:p>
            <a:r>
              <a:rPr lang="en-US" sz="2400">
                <a:solidFill>
                  <a:schemeClr val="bg1"/>
                </a:solidFill>
              </a:rPr>
              <a:t>Most attacks are preventable with proper attention to security</a:t>
            </a:r>
          </a:p>
          <a:p>
            <a:r>
              <a:rPr lang="en-US" sz="2400">
                <a:solidFill>
                  <a:schemeClr val="bg1"/>
                </a:solidFill>
              </a:rPr>
              <a:t>Healthcare is the most attacked industry in the US</a:t>
            </a:r>
          </a:p>
          <a:p>
            <a:r>
              <a:rPr lang="en-US" sz="2400">
                <a:solidFill>
                  <a:schemeClr val="bg1"/>
                </a:solidFill>
              </a:rPr>
              <a:t>Attacks are coming from overseas as well as in country</a:t>
            </a:r>
          </a:p>
          <a:p>
            <a:endParaRPr lang="en-US" sz="2400">
              <a:solidFill>
                <a:schemeClr val="bg1"/>
              </a:solidFill>
            </a:endParaRPr>
          </a:p>
        </p:txBody>
      </p:sp>
      <p:sp>
        <p:nvSpPr>
          <p:cNvPr id="5" name="Text Placeholder 4">
            <a:extLst>
              <a:ext uri="{FF2B5EF4-FFF2-40B4-BE49-F238E27FC236}">
                <a16:creationId xmlns:a16="http://schemas.microsoft.com/office/drawing/2014/main" id="{53EE941E-3392-114D-BE0B-C10C84227B29}"/>
              </a:ext>
            </a:extLst>
          </p:cNvPr>
          <p:cNvSpPr>
            <a:spLocks noGrp="1"/>
          </p:cNvSpPr>
          <p:nvPr>
            <p:ph type="body" idx="1"/>
          </p:nvPr>
        </p:nvSpPr>
        <p:spPr>
          <a:xfrm>
            <a:off x="663388" y="1470454"/>
            <a:ext cx="4876800" cy="322729"/>
          </a:xfrm>
        </p:spPr>
        <p:txBody>
          <a:bodyPr/>
          <a:lstStyle/>
          <a:p>
            <a:r>
              <a:rPr lang="en-US"/>
              <a:t>Most Attacked Locations</a:t>
            </a:r>
          </a:p>
        </p:txBody>
      </p:sp>
    </p:spTree>
    <p:extLst>
      <p:ext uri="{BB962C8B-B14F-4D97-AF65-F5344CB8AC3E}">
        <p14:creationId xmlns:p14="http://schemas.microsoft.com/office/powerpoint/2010/main" val="330032847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9391" y="76200"/>
            <a:ext cx="6934200" cy="4164106"/>
          </a:xfrm>
          <a:prstGeom prst="rect">
            <a:avLst/>
          </a:prstGeom>
          <a:solidFill>
            <a:srgbClr val="7933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a:cxnSpLocks/>
          </p:cNvCxnSpPr>
          <p:nvPr/>
        </p:nvCxnSpPr>
        <p:spPr>
          <a:xfrm>
            <a:off x="0" y="6096000"/>
            <a:ext cx="12192000" cy="0"/>
          </a:xfrm>
          <a:prstGeom prst="line">
            <a:avLst/>
          </a:prstGeom>
          <a:ln>
            <a:solidFill>
              <a:srgbClr val="79339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a:cxnSpLocks/>
          </p:cNvCxnSpPr>
          <p:nvPr/>
        </p:nvCxnSpPr>
        <p:spPr>
          <a:xfrm>
            <a:off x="0" y="6019800"/>
            <a:ext cx="12192000" cy="0"/>
          </a:xfrm>
          <a:prstGeom prst="line">
            <a:avLst/>
          </a:prstGeom>
          <a:ln>
            <a:solidFill>
              <a:srgbClr val="4EC1DA"/>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99391" y="228600"/>
            <a:ext cx="7192628" cy="2308324"/>
          </a:xfrm>
          <a:prstGeom prst="rect">
            <a:avLst/>
          </a:prstGeom>
          <a:noFill/>
        </p:spPr>
        <p:txBody>
          <a:bodyPr wrap="square" rtlCol="0">
            <a:spAutoFit/>
          </a:bodyPr>
          <a:lstStyle/>
          <a:p>
            <a:r>
              <a:rPr lang="en-US" sz="4800">
                <a:solidFill>
                  <a:schemeClr val="bg1"/>
                </a:solidFill>
              </a:rPr>
              <a:t>Why Are We</a:t>
            </a:r>
          </a:p>
          <a:p>
            <a:r>
              <a:rPr lang="en-US" sz="4800">
                <a:solidFill>
                  <a:schemeClr val="bg1"/>
                </a:solidFill>
              </a:rPr>
              <a:t>Vulnerable?</a:t>
            </a:r>
          </a:p>
          <a:p>
            <a:endParaRPr lang="en-US" sz="4800"/>
          </a:p>
        </p:txBody>
      </p:sp>
      <p:sp>
        <p:nvSpPr>
          <p:cNvPr id="3" name="TextBox 2">
            <a:extLst>
              <a:ext uri="{FF2B5EF4-FFF2-40B4-BE49-F238E27FC236}">
                <a16:creationId xmlns:a16="http://schemas.microsoft.com/office/drawing/2014/main" id="{A6809AFD-E8D6-47A1-B69E-8D1973BE7521}"/>
              </a:ext>
            </a:extLst>
          </p:cNvPr>
          <p:cNvSpPr txBox="1"/>
          <p:nvPr/>
        </p:nvSpPr>
        <p:spPr>
          <a:xfrm>
            <a:off x="3802379" y="5064562"/>
            <a:ext cx="8290229" cy="1477328"/>
          </a:xfrm>
          <a:prstGeom prst="rect">
            <a:avLst/>
          </a:prstGeom>
          <a:noFill/>
        </p:spPr>
        <p:txBody>
          <a:bodyPr wrap="square" rtlCol="0">
            <a:spAutoFit/>
          </a:bodyPr>
          <a:lstStyle/>
          <a:p>
            <a:pPr lvl="1">
              <a:buClr>
                <a:schemeClr val="bg1"/>
              </a:buClr>
            </a:pPr>
            <a:r>
              <a:rPr lang="en-US" sz="2400" u="sng">
                <a:solidFill>
                  <a:schemeClr val="bg1"/>
                </a:solidFill>
              </a:rPr>
              <a:t>Nontechnical</a:t>
            </a:r>
            <a:r>
              <a:rPr lang="en-US" sz="2400">
                <a:solidFill>
                  <a:schemeClr val="bg1"/>
                </a:solidFill>
              </a:rPr>
              <a:t> vulnerabilities:</a:t>
            </a:r>
          </a:p>
          <a:p>
            <a:pPr marL="1257300" lvl="2" indent="-342900">
              <a:buClr>
                <a:schemeClr val="bg1"/>
              </a:buClr>
              <a:buFont typeface="Arial" panose="020B0604020202020204" pitchFamily="34" charset="0"/>
              <a:buChar char="•"/>
            </a:pPr>
            <a:r>
              <a:rPr lang="en-US" sz="2400">
                <a:solidFill>
                  <a:schemeClr val="bg1"/>
                </a:solidFill>
              </a:rPr>
              <a:t>Ineffective/non-existent policies, procedures, standards, or guidelines</a:t>
            </a:r>
          </a:p>
          <a:p>
            <a:endParaRPr lang="en-US"/>
          </a:p>
        </p:txBody>
      </p:sp>
      <p:sp>
        <p:nvSpPr>
          <p:cNvPr id="11" name="Content Placeholder 2">
            <a:extLst>
              <a:ext uri="{FF2B5EF4-FFF2-40B4-BE49-F238E27FC236}">
                <a16:creationId xmlns:a16="http://schemas.microsoft.com/office/drawing/2014/main" id="{74E6E2A9-A399-6846-802B-1FF3DD3A1B82}"/>
              </a:ext>
            </a:extLst>
          </p:cNvPr>
          <p:cNvSpPr>
            <a:spLocks noGrp="1"/>
          </p:cNvSpPr>
          <p:nvPr>
            <p:ph idx="1"/>
          </p:nvPr>
        </p:nvSpPr>
        <p:spPr>
          <a:xfrm>
            <a:off x="3802379" y="1126435"/>
            <a:ext cx="8074026" cy="5348617"/>
          </a:xfrm>
          <a:solidFill>
            <a:srgbClr val="4EC1DA"/>
          </a:solidFill>
        </p:spPr>
        <p:txBody>
          <a:bodyPr>
            <a:normAutofit/>
          </a:bodyPr>
          <a:lstStyle/>
          <a:p>
            <a:pPr marL="0" indent="0">
              <a:buNone/>
            </a:pPr>
            <a:r>
              <a:rPr lang="en-US" sz="2800">
                <a:solidFill>
                  <a:schemeClr val="bg1"/>
                </a:solidFill>
              </a:rPr>
              <a:t>Security Remains Minimally Addressed…WHY?</a:t>
            </a:r>
          </a:p>
          <a:p>
            <a:r>
              <a:rPr lang="en-US" sz="2400">
                <a:solidFill>
                  <a:schemeClr val="bg1"/>
                </a:solidFill>
              </a:rPr>
              <a:t>Not viewed as critical to patient care</a:t>
            </a:r>
          </a:p>
          <a:p>
            <a:r>
              <a:rPr lang="en-US" sz="2400">
                <a:solidFill>
                  <a:schemeClr val="bg1"/>
                </a:solidFill>
              </a:rPr>
              <a:t>Shortcuts to adoption of technology are culturally “OK” in healthcare</a:t>
            </a:r>
          </a:p>
          <a:p>
            <a:r>
              <a:rPr lang="en-US" sz="2400">
                <a:solidFill>
                  <a:schemeClr val="bg1"/>
                </a:solidFill>
              </a:rPr>
              <a:t>Budget – Tech is EXPENSIVE to adopt and maintain</a:t>
            </a:r>
          </a:p>
        </p:txBody>
      </p:sp>
    </p:spTree>
    <p:extLst>
      <p:ext uri="{BB962C8B-B14F-4D97-AF65-F5344CB8AC3E}">
        <p14:creationId xmlns:p14="http://schemas.microsoft.com/office/powerpoint/2010/main" val="312278062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9391" y="76200"/>
            <a:ext cx="6934200" cy="4164106"/>
          </a:xfrm>
          <a:prstGeom prst="rect">
            <a:avLst/>
          </a:prstGeom>
          <a:solidFill>
            <a:srgbClr val="7933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a:cxnSpLocks/>
          </p:cNvCxnSpPr>
          <p:nvPr/>
        </p:nvCxnSpPr>
        <p:spPr>
          <a:xfrm>
            <a:off x="0" y="6096000"/>
            <a:ext cx="12192000" cy="0"/>
          </a:xfrm>
          <a:prstGeom prst="line">
            <a:avLst/>
          </a:prstGeom>
          <a:ln>
            <a:solidFill>
              <a:srgbClr val="79339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a:cxnSpLocks/>
          </p:cNvCxnSpPr>
          <p:nvPr/>
        </p:nvCxnSpPr>
        <p:spPr>
          <a:xfrm>
            <a:off x="0" y="6019800"/>
            <a:ext cx="12192000" cy="0"/>
          </a:xfrm>
          <a:prstGeom prst="line">
            <a:avLst/>
          </a:prstGeom>
          <a:ln>
            <a:solidFill>
              <a:srgbClr val="4EC1DA"/>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99391" y="228600"/>
            <a:ext cx="7192628" cy="2308324"/>
          </a:xfrm>
          <a:prstGeom prst="rect">
            <a:avLst/>
          </a:prstGeom>
          <a:noFill/>
        </p:spPr>
        <p:txBody>
          <a:bodyPr wrap="square" rtlCol="0">
            <a:spAutoFit/>
          </a:bodyPr>
          <a:lstStyle/>
          <a:p>
            <a:r>
              <a:rPr lang="en-US" sz="4800">
                <a:solidFill>
                  <a:schemeClr val="bg1"/>
                </a:solidFill>
              </a:rPr>
              <a:t>Why Are We</a:t>
            </a:r>
          </a:p>
          <a:p>
            <a:r>
              <a:rPr lang="en-US" sz="4800">
                <a:solidFill>
                  <a:schemeClr val="bg1"/>
                </a:solidFill>
              </a:rPr>
              <a:t>Vulnerable?</a:t>
            </a:r>
          </a:p>
          <a:p>
            <a:endParaRPr lang="en-US" sz="4800"/>
          </a:p>
        </p:txBody>
      </p:sp>
      <p:sp>
        <p:nvSpPr>
          <p:cNvPr id="3" name="TextBox 2">
            <a:extLst>
              <a:ext uri="{FF2B5EF4-FFF2-40B4-BE49-F238E27FC236}">
                <a16:creationId xmlns:a16="http://schemas.microsoft.com/office/drawing/2014/main" id="{A6809AFD-E8D6-47A1-B69E-8D1973BE7521}"/>
              </a:ext>
            </a:extLst>
          </p:cNvPr>
          <p:cNvSpPr txBox="1"/>
          <p:nvPr/>
        </p:nvSpPr>
        <p:spPr>
          <a:xfrm>
            <a:off x="3802379" y="5064562"/>
            <a:ext cx="8290229" cy="1477328"/>
          </a:xfrm>
          <a:prstGeom prst="rect">
            <a:avLst/>
          </a:prstGeom>
          <a:noFill/>
        </p:spPr>
        <p:txBody>
          <a:bodyPr wrap="square" rtlCol="0">
            <a:spAutoFit/>
          </a:bodyPr>
          <a:lstStyle/>
          <a:p>
            <a:pPr lvl="1">
              <a:buClr>
                <a:schemeClr val="bg1"/>
              </a:buClr>
            </a:pPr>
            <a:r>
              <a:rPr lang="en-US" sz="2400" u="sng">
                <a:solidFill>
                  <a:schemeClr val="bg1"/>
                </a:solidFill>
              </a:rPr>
              <a:t>Nontechnical</a:t>
            </a:r>
            <a:r>
              <a:rPr lang="en-US" sz="2400">
                <a:solidFill>
                  <a:schemeClr val="bg1"/>
                </a:solidFill>
              </a:rPr>
              <a:t> vulnerabilities:</a:t>
            </a:r>
          </a:p>
          <a:p>
            <a:pPr marL="1257300" lvl="2" indent="-342900">
              <a:buClr>
                <a:schemeClr val="bg1"/>
              </a:buClr>
              <a:buFont typeface="Arial" panose="020B0604020202020204" pitchFamily="34" charset="0"/>
              <a:buChar char="•"/>
            </a:pPr>
            <a:r>
              <a:rPr lang="en-US" sz="2400">
                <a:solidFill>
                  <a:schemeClr val="bg1"/>
                </a:solidFill>
              </a:rPr>
              <a:t>Ineffective/non-existent policies, procedures, standards, or guidelines</a:t>
            </a:r>
          </a:p>
          <a:p>
            <a:endParaRPr lang="en-US"/>
          </a:p>
        </p:txBody>
      </p:sp>
      <p:sp>
        <p:nvSpPr>
          <p:cNvPr id="11" name="Content Placeholder 2">
            <a:extLst>
              <a:ext uri="{FF2B5EF4-FFF2-40B4-BE49-F238E27FC236}">
                <a16:creationId xmlns:a16="http://schemas.microsoft.com/office/drawing/2014/main" id="{74E6E2A9-A399-6846-802B-1FF3DD3A1B82}"/>
              </a:ext>
            </a:extLst>
          </p:cNvPr>
          <p:cNvSpPr>
            <a:spLocks noGrp="1"/>
          </p:cNvSpPr>
          <p:nvPr>
            <p:ph idx="1"/>
          </p:nvPr>
        </p:nvSpPr>
        <p:spPr>
          <a:xfrm>
            <a:off x="3802379" y="1126435"/>
            <a:ext cx="8074026" cy="5348617"/>
          </a:xfrm>
          <a:solidFill>
            <a:srgbClr val="4EC1DA"/>
          </a:solidFill>
        </p:spPr>
        <p:txBody>
          <a:bodyPr>
            <a:normAutofit/>
          </a:bodyPr>
          <a:lstStyle/>
          <a:p>
            <a:pPr marL="0" indent="0">
              <a:buNone/>
            </a:pPr>
            <a:r>
              <a:rPr lang="en-US" sz="2800">
                <a:solidFill>
                  <a:schemeClr val="bg1"/>
                </a:solidFill>
              </a:rPr>
              <a:t>Weak or Missing Security Measures Include…</a:t>
            </a:r>
          </a:p>
          <a:p>
            <a:r>
              <a:rPr lang="en-US" sz="2400">
                <a:solidFill>
                  <a:schemeClr val="bg1"/>
                </a:solidFill>
              </a:rPr>
              <a:t>Lack of Authentication</a:t>
            </a:r>
          </a:p>
          <a:p>
            <a:pPr lvl="1"/>
            <a:r>
              <a:rPr lang="en-US" sz="2400">
                <a:solidFill>
                  <a:schemeClr val="bg1"/>
                </a:solidFill>
              </a:rPr>
              <a:t>2-factor authentication</a:t>
            </a:r>
          </a:p>
          <a:p>
            <a:pPr lvl="1"/>
            <a:r>
              <a:rPr lang="en-US" sz="2400">
                <a:solidFill>
                  <a:schemeClr val="bg1"/>
                </a:solidFill>
              </a:rPr>
              <a:t>Weak password policies</a:t>
            </a:r>
          </a:p>
          <a:p>
            <a:r>
              <a:rPr lang="en-US" sz="2400">
                <a:solidFill>
                  <a:schemeClr val="bg1"/>
                </a:solidFill>
              </a:rPr>
              <a:t>Lack of Encrypted Data at Rest (Stored Data)</a:t>
            </a:r>
          </a:p>
          <a:p>
            <a:r>
              <a:rPr lang="en-US" sz="2400">
                <a:solidFill>
                  <a:schemeClr val="bg1"/>
                </a:solidFill>
              </a:rPr>
              <a:t>Use of insecure email</a:t>
            </a:r>
          </a:p>
          <a:p>
            <a:pPr lvl="1"/>
            <a:r>
              <a:rPr lang="en-US" sz="2400">
                <a:solidFill>
                  <a:schemeClr val="bg1"/>
                </a:solidFill>
              </a:rPr>
              <a:t>Free/personal email accounts</a:t>
            </a:r>
          </a:p>
          <a:p>
            <a:pPr lvl="1"/>
            <a:r>
              <a:rPr lang="en-US" sz="2400">
                <a:solidFill>
                  <a:schemeClr val="bg1"/>
                </a:solidFill>
              </a:rPr>
              <a:t>Shared email accounts</a:t>
            </a:r>
          </a:p>
          <a:p>
            <a:pPr lvl="1"/>
            <a:r>
              <a:rPr lang="en-US" sz="2400">
                <a:solidFill>
                  <a:schemeClr val="bg1"/>
                </a:solidFill>
              </a:rPr>
              <a:t>Unencrypted email</a:t>
            </a:r>
          </a:p>
          <a:p>
            <a:pPr lvl="1"/>
            <a:r>
              <a:rPr lang="en-US" sz="2400">
                <a:solidFill>
                  <a:schemeClr val="bg1"/>
                </a:solidFill>
              </a:rPr>
              <a:t>Access on mobile devices</a:t>
            </a:r>
          </a:p>
        </p:txBody>
      </p:sp>
    </p:spTree>
    <p:extLst>
      <p:ext uri="{BB962C8B-B14F-4D97-AF65-F5344CB8AC3E}">
        <p14:creationId xmlns:p14="http://schemas.microsoft.com/office/powerpoint/2010/main" val="298756729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99391" y="76200"/>
            <a:ext cx="6934200" cy="4164106"/>
          </a:xfrm>
          <a:prstGeom prst="rect">
            <a:avLst/>
          </a:prstGeom>
          <a:solidFill>
            <a:srgbClr val="79339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a:cxnSpLocks/>
          </p:cNvCxnSpPr>
          <p:nvPr/>
        </p:nvCxnSpPr>
        <p:spPr>
          <a:xfrm>
            <a:off x="0" y="6096000"/>
            <a:ext cx="12192000" cy="0"/>
          </a:xfrm>
          <a:prstGeom prst="line">
            <a:avLst/>
          </a:prstGeom>
          <a:ln>
            <a:solidFill>
              <a:srgbClr val="79339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a:cxnSpLocks/>
          </p:cNvCxnSpPr>
          <p:nvPr/>
        </p:nvCxnSpPr>
        <p:spPr>
          <a:xfrm>
            <a:off x="0" y="6019800"/>
            <a:ext cx="12192000" cy="0"/>
          </a:xfrm>
          <a:prstGeom prst="line">
            <a:avLst/>
          </a:prstGeom>
          <a:ln>
            <a:solidFill>
              <a:srgbClr val="4EC1DA"/>
            </a:solidFill>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99391" y="228600"/>
            <a:ext cx="7192628" cy="2308324"/>
          </a:xfrm>
          <a:prstGeom prst="rect">
            <a:avLst/>
          </a:prstGeom>
          <a:noFill/>
        </p:spPr>
        <p:txBody>
          <a:bodyPr wrap="square" rtlCol="0">
            <a:spAutoFit/>
          </a:bodyPr>
          <a:lstStyle/>
          <a:p>
            <a:r>
              <a:rPr lang="en-US" sz="4800">
                <a:solidFill>
                  <a:schemeClr val="bg1"/>
                </a:solidFill>
              </a:rPr>
              <a:t>Why Are We</a:t>
            </a:r>
          </a:p>
          <a:p>
            <a:r>
              <a:rPr lang="en-US" sz="4800">
                <a:solidFill>
                  <a:schemeClr val="bg1"/>
                </a:solidFill>
              </a:rPr>
              <a:t>Vulnerable?</a:t>
            </a:r>
          </a:p>
          <a:p>
            <a:endParaRPr lang="en-US" sz="4800"/>
          </a:p>
        </p:txBody>
      </p:sp>
      <p:sp>
        <p:nvSpPr>
          <p:cNvPr id="3" name="TextBox 2">
            <a:extLst>
              <a:ext uri="{FF2B5EF4-FFF2-40B4-BE49-F238E27FC236}">
                <a16:creationId xmlns:a16="http://schemas.microsoft.com/office/drawing/2014/main" id="{A6809AFD-E8D6-47A1-B69E-8D1973BE7521}"/>
              </a:ext>
            </a:extLst>
          </p:cNvPr>
          <p:cNvSpPr txBox="1"/>
          <p:nvPr/>
        </p:nvSpPr>
        <p:spPr>
          <a:xfrm>
            <a:off x="3802379" y="5064562"/>
            <a:ext cx="8290229" cy="1477328"/>
          </a:xfrm>
          <a:prstGeom prst="rect">
            <a:avLst/>
          </a:prstGeom>
          <a:noFill/>
        </p:spPr>
        <p:txBody>
          <a:bodyPr wrap="square" rtlCol="0">
            <a:spAutoFit/>
          </a:bodyPr>
          <a:lstStyle/>
          <a:p>
            <a:pPr lvl="1">
              <a:buClr>
                <a:schemeClr val="bg1"/>
              </a:buClr>
            </a:pPr>
            <a:r>
              <a:rPr lang="en-US" sz="2400" u="sng">
                <a:solidFill>
                  <a:schemeClr val="bg1"/>
                </a:solidFill>
              </a:rPr>
              <a:t>Nontechnical</a:t>
            </a:r>
            <a:r>
              <a:rPr lang="en-US" sz="2400">
                <a:solidFill>
                  <a:schemeClr val="bg1"/>
                </a:solidFill>
              </a:rPr>
              <a:t> vulnerabilities:</a:t>
            </a:r>
          </a:p>
          <a:p>
            <a:pPr marL="1257300" lvl="2" indent="-342900">
              <a:buClr>
                <a:schemeClr val="bg1"/>
              </a:buClr>
              <a:buFont typeface="Arial" panose="020B0604020202020204" pitchFamily="34" charset="0"/>
              <a:buChar char="•"/>
            </a:pPr>
            <a:r>
              <a:rPr lang="en-US" sz="2400">
                <a:solidFill>
                  <a:schemeClr val="bg1"/>
                </a:solidFill>
              </a:rPr>
              <a:t>Ineffective/non-existent policies, procedures, standards, or guidelines</a:t>
            </a:r>
          </a:p>
          <a:p>
            <a:endParaRPr lang="en-US"/>
          </a:p>
        </p:txBody>
      </p:sp>
      <p:sp>
        <p:nvSpPr>
          <p:cNvPr id="11" name="Content Placeholder 2">
            <a:extLst>
              <a:ext uri="{FF2B5EF4-FFF2-40B4-BE49-F238E27FC236}">
                <a16:creationId xmlns:a16="http://schemas.microsoft.com/office/drawing/2014/main" id="{74E6E2A9-A399-6846-802B-1FF3DD3A1B82}"/>
              </a:ext>
            </a:extLst>
          </p:cNvPr>
          <p:cNvSpPr>
            <a:spLocks noGrp="1"/>
          </p:cNvSpPr>
          <p:nvPr>
            <p:ph idx="1"/>
          </p:nvPr>
        </p:nvSpPr>
        <p:spPr>
          <a:xfrm>
            <a:off x="3802379" y="1126435"/>
            <a:ext cx="8074026" cy="5348617"/>
          </a:xfrm>
          <a:solidFill>
            <a:srgbClr val="4EC1DA"/>
          </a:solidFill>
        </p:spPr>
        <p:txBody>
          <a:bodyPr>
            <a:normAutofit/>
          </a:bodyPr>
          <a:lstStyle/>
          <a:p>
            <a:pPr marL="0" indent="0">
              <a:buNone/>
            </a:pPr>
            <a:r>
              <a:rPr lang="en-US" sz="2800">
                <a:solidFill>
                  <a:schemeClr val="bg1"/>
                </a:solidFill>
              </a:rPr>
              <a:t>Weak or Missing Security Measures Include…</a:t>
            </a:r>
          </a:p>
          <a:p>
            <a:r>
              <a:rPr lang="en-US" sz="2400">
                <a:solidFill>
                  <a:schemeClr val="bg1"/>
                </a:solidFill>
              </a:rPr>
              <a:t>Lack of comprehensive inventory</a:t>
            </a:r>
          </a:p>
          <a:p>
            <a:r>
              <a:rPr lang="en-US" sz="2400">
                <a:solidFill>
                  <a:schemeClr val="bg1"/>
                </a:solidFill>
              </a:rPr>
              <a:t>Lack of basic security procedures</a:t>
            </a:r>
          </a:p>
          <a:p>
            <a:pPr lvl="1"/>
            <a:r>
              <a:rPr lang="en-US" sz="2400">
                <a:solidFill>
                  <a:schemeClr val="bg1"/>
                </a:solidFill>
              </a:rPr>
              <a:t>SSL/TLS on websites and applications transmitting PHI</a:t>
            </a:r>
          </a:p>
          <a:p>
            <a:pPr lvl="1"/>
            <a:r>
              <a:rPr lang="en-US" sz="2400">
                <a:solidFill>
                  <a:schemeClr val="bg1"/>
                </a:solidFill>
              </a:rPr>
              <a:t>Data backup/disaster recovery planning</a:t>
            </a:r>
          </a:p>
          <a:p>
            <a:pPr lvl="1"/>
            <a:r>
              <a:rPr lang="en-US" sz="2400">
                <a:solidFill>
                  <a:schemeClr val="bg1"/>
                </a:solidFill>
              </a:rPr>
              <a:t>Auditing and monitoring procedures</a:t>
            </a:r>
          </a:p>
        </p:txBody>
      </p:sp>
    </p:spTree>
    <p:extLst>
      <p:ext uri="{BB962C8B-B14F-4D97-AF65-F5344CB8AC3E}">
        <p14:creationId xmlns:p14="http://schemas.microsoft.com/office/powerpoint/2010/main" val="296283188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FB9DF07-A502-6E41-B0C5-FA373AA09059}"/>
              </a:ext>
            </a:extLst>
          </p:cNvPr>
          <p:cNvSpPr>
            <a:spLocks noGrp="1"/>
          </p:cNvSpPr>
          <p:nvPr>
            <p:ph type="title"/>
          </p:nvPr>
        </p:nvSpPr>
        <p:spPr>
          <a:xfrm>
            <a:off x="0" y="0"/>
            <a:ext cx="12192000" cy="1116106"/>
          </a:xfrm>
          <a:solidFill>
            <a:srgbClr val="793391"/>
          </a:solidFill>
        </p:spPr>
        <p:txBody>
          <a:bodyPr/>
          <a:lstStyle/>
          <a:p>
            <a:pPr algn="ctr"/>
            <a:r>
              <a:rPr lang="en-US">
                <a:solidFill>
                  <a:schemeClr val="bg1"/>
                </a:solidFill>
              </a:rPr>
              <a:t>Treating Your Work Environment Like Your Home Environment</a:t>
            </a:r>
          </a:p>
        </p:txBody>
      </p:sp>
      <p:sp>
        <p:nvSpPr>
          <p:cNvPr id="7" name="Content Placeholder 2">
            <a:extLst>
              <a:ext uri="{FF2B5EF4-FFF2-40B4-BE49-F238E27FC236}">
                <a16:creationId xmlns:a16="http://schemas.microsoft.com/office/drawing/2014/main" id="{2BD81C55-037D-414C-AFA2-CF1B2E0EF8DD}"/>
              </a:ext>
            </a:extLst>
          </p:cNvPr>
          <p:cNvSpPr>
            <a:spLocks noGrp="1"/>
          </p:cNvSpPr>
          <p:nvPr>
            <p:ph idx="1"/>
          </p:nvPr>
        </p:nvSpPr>
        <p:spPr>
          <a:xfrm>
            <a:off x="282714" y="1472244"/>
            <a:ext cx="11605210" cy="4900176"/>
          </a:xfrm>
        </p:spPr>
        <p:txBody>
          <a:bodyPr>
            <a:normAutofit/>
          </a:bodyPr>
          <a:lstStyle/>
          <a:p>
            <a:r>
              <a:rPr lang="en-US" dirty="0"/>
              <a:t>Computing habits</a:t>
            </a:r>
          </a:p>
          <a:p>
            <a:pPr lvl="1"/>
            <a:r>
              <a:rPr lang="en-US" dirty="0"/>
              <a:t>Browsing</a:t>
            </a:r>
          </a:p>
          <a:p>
            <a:pPr lvl="1"/>
            <a:r>
              <a:rPr lang="en-US" dirty="0"/>
              <a:t>Email</a:t>
            </a:r>
          </a:p>
          <a:p>
            <a:pPr lvl="1"/>
            <a:r>
              <a:rPr lang="en-US" dirty="0"/>
              <a:t>Social media</a:t>
            </a:r>
          </a:p>
          <a:p>
            <a:r>
              <a:rPr lang="en-US" dirty="0"/>
              <a:t>Physical security</a:t>
            </a:r>
          </a:p>
          <a:p>
            <a:pPr lvl="1"/>
            <a:r>
              <a:rPr lang="en-US" dirty="0"/>
              <a:t>Leaving unlocked and unattended</a:t>
            </a:r>
          </a:p>
          <a:p>
            <a:pPr lvl="1"/>
            <a:r>
              <a:rPr lang="en-US" dirty="0"/>
              <a:t>Leaving mobile devices in vulnerable areas</a:t>
            </a:r>
          </a:p>
          <a:p>
            <a:r>
              <a:rPr lang="en-US" dirty="0"/>
              <a:t>Security practices</a:t>
            </a:r>
          </a:p>
          <a:p>
            <a:pPr lvl="1"/>
            <a:r>
              <a:rPr lang="en-US" dirty="0"/>
              <a:t>Passwords</a:t>
            </a:r>
          </a:p>
          <a:p>
            <a:pPr lvl="1"/>
            <a:r>
              <a:rPr lang="en-US" dirty="0"/>
              <a:t>Firewalls</a:t>
            </a:r>
          </a:p>
          <a:p>
            <a:pPr lvl="1"/>
            <a:r>
              <a:rPr lang="en-US" dirty="0"/>
              <a:t>Audit procedures</a:t>
            </a:r>
          </a:p>
        </p:txBody>
      </p:sp>
      <p:pic>
        <p:nvPicPr>
          <p:cNvPr id="4" name="Picture 3">
            <a:extLst>
              <a:ext uri="{FF2B5EF4-FFF2-40B4-BE49-F238E27FC236}">
                <a16:creationId xmlns:a16="http://schemas.microsoft.com/office/drawing/2014/main" id="{7D63DD3F-D875-5646-800E-E3282E5B2E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701" y="1618736"/>
            <a:ext cx="5864223" cy="4324864"/>
          </a:xfrm>
          <a:prstGeom prst="rect">
            <a:avLst/>
          </a:prstGeom>
        </p:spPr>
      </p:pic>
    </p:spTree>
    <p:extLst>
      <p:ext uri="{BB962C8B-B14F-4D97-AF65-F5344CB8AC3E}">
        <p14:creationId xmlns:p14="http://schemas.microsoft.com/office/powerpoint/2010/main" val="12839870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6C623-5BC7-EE42-8518-345E65272427}"/>
              </a:ext>
            </a:extLst>
          </p:cNvPr>
          <p:cNvSpPr txBox="1">
            <a:spLocks/>
          </p:cNvSpPr>
          <p:nvPr/>
        </p:nvSpPr>
        <p:spPr>
          <a:xfrm>
            <a:off x="-92767" y="-16843"/>
            <a:ext cx="12377531" cy="1123092"/>
          </a:xfrm>
          <a:prstGeom prst="rect">
            <a:avLst/>
          </a:prstGeom>
          <a:solidFill>
            <a:srgbClr val="793391"/>
          </a:solidFill>
        </p:spPr>
        <p:txBody>
          <a:bodyPr/>
          <a:lstStyle>
            <a:lvl1pPr algn="l" defTabSz="914400" rtl="0" eaLnBrk="1" latinLnBrk="0" hangingPunct="1">
              <a:spcBef>
                <a:spcPct val="0"/>
              </a:spcBef>
              <a:buNone/>
              <a:defRPr sz="3600" b="0" kern="1200">
                <a:solidFill>
                  <a:schemeClr val="accent1"/>
                </a:solidFill>
                <a:latin typeface="+mj-lt"/>
                <a:ea typeface="+mj-ea"/>
                <a:cs typeface="+mj-cs"/>
              </a:defRPr>
            </a:lvl1pPr>
          </a:lstStyle>
          <a:p>
            <a:pPr algn="ctr"/>
            <a:r>
              <a:rPr lang="en-US">
                <a:solidFill>
                  <a:schemeClr val="bg1"/>
                </a:solidFill>
              </a:rPr>
              <a:t>Ignoring Non-Technical Vulnerabilities</a:t>
            </a:r>
          </a:p>
        </p:txBody>
      </p:sp>
      <p:sp>
        <p:nvSpPr>
          <p:cNvPr id="3" name="Content Placeholder 2">
            <a:extLst>
              <a:ext uri="{FF2B5EF4-FFF2-40B4-BE49-F238E27FC236}">
                <a16:creationId xmlns:a16="http://schemas.microsoft.com/office/drawing/2014/main" id="{91F1E553-459B-8744-AF81-233143B36132}"/>
              </a:ext>
            </a:extLst>
          </p:cNvPr>
          <p:cNvSpPr txBox="1">
            <a:spLocks/>
          </p:cNvSpPr>
          <p:nvPr/>
        </p:nvSpPr>
        <p:spPr>
          <a:xfrm>
            <a:off x="498474" y="1371600"/>
            <a:ext cx="9325148" cy="4754563"/>
          </a:xfrm>
          <a:prstGeom prst="rect">
            <a:avLst/>
          </a:prstGeom>
        </p:spPr>
        <p:txBody>
          <a:bodyPr>
            <a:normAutofit fontScale="92500" lnSpcReduction="10000"/>
          </a:bodyPr>
          <a:lst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r>
              <a:rPr lang="en-US"/>
              <a:t>Physical security</a:t>
            </a:r>
          </a:p>
          <a:p>
            <a:pPr lvl="1"/>
            <a:r>
              <a:rPr lang="en-US"/>
              <a:t>Portable devices</a:t>
            </a:r>
          </a:p>
          <a:p>
            <a:pPr lvl="1"/>
            <a:r>
              <a:rPr lang="en-US"/>
              <a:t>Storage</a:t>
            </a:r>
          </a:p>
          <a:p>
            <a:pPr lvl="1"/>
            <a:r>
              <a:rPr lang="en-US"/>
              <a:t>Maintenance records</a:t>
            </a:r>
          </a:p>
          <a:p>
            <a:r>
              <a:rPr lang="en-US"/>
              <a:t>Employee</a:t>
            </a:r>
          </a:p>
          <a:p>
            <a:pPr lvl="1"/>
            <a:r>
              <a:rPr lang="en-US"/>
              <a:t>Training</a:t>
            </a:r>
          </a:p>
          <a:p>
            <a:pPr lvl="1"/>
            <a:r>
              <a:rPr lang="en-US"/>
              <a:t>Hiring</a:t>
            </a:r>
          </a:p>
          <a:p>
            <a:pPr lvl="1"/>
            <a:r>
              <a:rPr lang="en-US"/>
              <a:t>Terminating</a:t>
            </a:r>
          </a:p>
          <a:p>
            <a:r>
              <a:rPr lang="en-US"/>
              <a:t>Policies and procedures</a:t>
            </a:r>
          </a:p>
          <a:p>
            <a:pPr lvl="1"/>
            <a:r>
              <a:rPr lang="en-US"/>
              <a:t>More than just a binder</a:t>
            </a:r>
          </a:p>
          <a:p>
            <a:r>
              <a:rPr lang="en-US"/>
              <a:t>Third parties</a:t>
            </a:r>
          </a:p>
          <a:p>
            <a:pPr lvl="1"/>
            <a:r>
              <a:rPr lang="en-US"/>
              <a:t>Business Associate Agreements</a:t>
            </a:r>
          </a:p>
          <a:p>
            <a:pPr lvl="1"/>
            <a:r>
              <a:rPr lang="en-US"/>
              <a:t>Security assessment of third-party vendors </a:t>
            </a:r>
          </a:p>
        </p:txBody>
      </p:sp>
      <p:grpSp>
        <p:nvGrpSpPr>
          <p:cNvPr id="4" name="Group 3">
            <a:extLst>
              <a:ext uri="{FF2B5EF4-FFF2-40B4-BE49-F238E27FC236}">
                <a16:creationId xmlns:a16="http://schemas.microsoft.com/office/drawing/2014/main" id="{6F2B224C-94BB-4A40-BC1A-7939FA38CE53}"/>
              </a:ext>
            </a:extLst>
          </p:cNvPr>
          <p:cNvGrpSpPr/>
          <p:nvPr/>
        </p:nvGrpSpPr>
        <p:grpSpPr>
          <a:xfrm>
            <a:off x="6111747" y="1897112"/>
            <a:ext cx="3487598" cy="2781409"/>
            <a:chOff x="-1" y="1233566"/>
            <a:chExt cx="5556253" cy="3857544"/>
          </a:xfrm>
        </p:grpSpPr>
        <p:pic>
          <p:nvPicPr>
            <p:cNvPr id="5" name="Picture 4" descr="10402565_s.jpg">
              <a:extLst>
                <a:ext uri="{FF2B5EF4-FFF2-40B4-BE49-F238E27FC236}">
                  <a16:creationId xmlns:a16="http://schemas.microsoft.com/office/drawing/2014/main" id="{42C2680D-F3AF-3E47-B685-E8688C81FF67}"/>
                </a:ext>
              </a:extLst>
            </p:cNvPr>
            <p:cNvPicPr>
              <a:picLocks noChangeAspect="1"/>
            </p:cNvPicPr>
            <p:nvPr/>
          </p:nvPicPr>
          <p:blipFill>
            <a:blip r:embed="rId2">
              <a:alphaModFix amt="67000"/>
              <a:extLst>
                <a:ext uri="{28A0092B-C50C-407E-A947-70E740481C1C}">
                  <a14:useLocalDpi xmlns:a14="http://schemas.microsoft.com/office/drawing/2010/main"/>
                </a:ext>
              </a:extLst>
            </a:blip>
            <a:stretch>
              <a:fillRect/>
            </a:stretch>
          </p:blipFill>
          <p:spPr>
            <a:xfrm>
              <a:off x="-1" y="1233566"/>
              <a:ext cx="5556253" cy="3792143"/>
            </a:xfrm>
            <a:prstGeom prst="rect">
              <a:avLst/>
            </a:prstGeom>
          </p:spPr>
        </p:pic>
        <p:sp>
          <p:nvSpPr>
            <p:cNvPr id="6" name="Rectangle 5">
              <a:extLst>
                <a:ext uri="{FF2B5EF4-FFF2-40B4-BE49-F238E27FC236}">
                  <a16:creationId xmlns:a16="http://schemas.microsoft.com/office/drawing/2014/main" id="{8C735270-7670-D44B-8A55-E188050834FA}"/>
                </a:ext>
              </a:extLst>
            </p:cNvPr>
            <p:cNvSpPr>
              <a:spLocks/>
            </p:cNvSpPr>
            <p:nvPr/>
          </p:nvSpPr>
          <p:spPr>
            <a:xfrm>
              <a:off x="-1" y="4194712"/>
              <a:ext cx="3162784" cy="896398"/>
            </a:xfrm>
            <a:prstGeom prst="rect">
              <a:avLst/>
            </a:prstGeom>
            <a:noFill/>
          </p:spPr>
          <p:txBody>
            <a:bodyPr wrap="square" lIns="91440" tIns="45720" rIns="91440" bIns="45720">
              <a:spAutoFit/>
            </a:bodyPr>
            <a:lstStyle/>
            <a:p>
              <a:pPr algn="ctr"/>
              <a:r>
                <a:rPr lang="en-US" b="1" cap="none" spc="0">
                  <a:ln w="12700">
                    <a:noFill/>
                    <a:prstDash val="solid"/>
                  </a:ln>
                  <a:solidFill>
                    <a:srgbClr val="125C63"/>
                  </a:solidFill>
                  <a:effectLst>
                    <a:outerShdw blurRad="41275" dist="20320" dir="1800000" algn="tl" rotWithShape="0">
                      <a:srgbClr val="000000">
                        <a:alpha val="40000"/>
                      </a:srgbClr>
                    </a:outerShdw>
                  </a:effectLst>
                </a:rPr>
                <a:t>Technical</a:t>
              </a:r>
            </a:p>
            <a:p>
              <a:pPr algn="ctr"/>
              <a:r>
                <a:rPr lang="en-US" b="1">
                  <a:ln w="12700">
                    <a:noFill/>
                    <a:prstDash val="solid"/>
                  </a:ln>
                  <a:solidFill>
                    <a:srgbClr val="125C63"/>
                  </a:solidFill>
                  <a:effectLst>
                    <a:outerShdw blurRad="41275" dist="20320" dir="1800000" algn="tl" rotWithShape="0">
                      <a:srgbClr val="000000">
                        <a:alpha val="40000"/>
                      </a:srgbClr>
                    </a:outerShdw>
                  </a:effectLst>
                </a:rPr>
                <a:t>Vulnerabilities</a:t>
              </a:r>
              <a:endParaRPr lang="en-US" b="1" cap="none" spc="0">
                <a:ln w="12700">
                  <a:noFill/>
                  <a:prstDash val="solid"/>
                </a:ln>
                <a:solidFill>
                  <a:srgbClr val="125C63"/>
                </a:solidFill>
                <a:effectLst>
                  <a:outerShdw blurRad="41275" dist="20320" dir="1800000" algn="tl" rotWithShape="0">
                    <a:srgbClr val="000000">
                      <a:alpha val="40000"/>
                    </a:srgbClr>
                  </a:outerShdw>
                </a:effectLst>
              </a:endParaRPr>
            </a:p>
          </p:txBody>
        </p:sp>
      </p:grpSp>
      <p:grpSp>
        <p:nvGrpSpPr>
          <p:cNvPr id="7" name="Group 6">
            <a:extLst>
              <a:ext uri="{FF2B5EF4-FFF2-40B4-BE49-F238E27FC236}">
                <a16:creationId xmlns:a16="http://schemas.microsoft.com/office/drawing/2014/main" id="{57254906-0030-FA44-8069-CA929383FA4A}"/>
              </a:ext>
            </a:extLst>
          </p:cNvPr>
          <p:cNvGrpSpPr/>
          <p:nvPr/>
        </p:nvGrpSpPr>
        <p:grpSpPr>
          <a:xfrm>
            <a:off x="8440282" y="4083403"/>
            <a:ext cx="3407219" cy="2392199"/>
            <a:chOff x="4580445" y="3005844"/>
            <a:chExt cx="4548525" cy="3535676"/>
          </a:xfrm>
        </p:grpSpPr>
        <p:pic>
          <p:nvPicPr>
            <p:cNvPr id="8" name="Picture 7" descr="paperwork-by-doctor-bob.jpg">
              <a:extLst>
                <a:ext uri="{FF2B5EF4-FFF2-40B4-BE49-F238E27FC236}">
                  <a16:creationId xmlns:a16="http://schemas.microsoft.com/office/drawing/2014/main" id="{B58D3FDE-C95C-7248-92AA-0349A10F1358}"/>
                </a:ext>
              </a:extLst>
            </p:cNvPr>
            <p:cNvPicPr>
              <a:picLocks noChangeAspect="1"/>
            </p:cNvPicPr>
            <p:nvPr/>
          </p:nvPicPr>
          <p:blipFill>
            <a:blip r:embed="rId3">
              <a:alphaModFix amt="78000"/>
              <a:extLst>
                <a:ext uri="{28A0092B-C50C-407E-A947-70E740481C1C}">
                  <a14:useLocalDpi xmlns:a14="http://schemas.microsoft.com/office/drawing/2010/main"/>
                </a:ext>
              </a:extLst>
            </a:blip>
            <a:stretch>
              <a:fillRect/>
            </a:stretch>
          </p:blipFill>
          <p:spPr>
            <a:xfrm>
              <a:off x="4580445" y="3005844"/>
              <a:ext cx="4548525" cy="3411394"/>
            </a:xfrm>
            <a:prstGeom prst="rect">
              <a:avLst/>
            </a:prstGeom>
          </p:spPr>
        </p:pic>
        <p:sp>
          <p:nvSpPr>
            <p:cNvPr id="9" name="Rectangle 8">
              <a:extLst>
                <a:ext uri="{FF2B5EF4-FFF2-40B4-BE49-F238E27FC236}">
                  <a16:creationId xmlns:a16="http://schemas.microsoft.com/office/drawing/2014/main" id="{31E5E08C-03E2-B64D-AAC7-A14AA6070A70}"/>
                </a:ext>
              </a:extLst>
            </p:cNvPr>
            <p:cNvSpPr>
              <a:spLocks/>
            </p:cNvSpPr>
            <p:nvPr/>
          </p:nvSpPr>
          <p:spPr>
            <a:xfrm>
              <a:off x="4580445" y="5586241"/>
              <a:ext cx="3158915" cy="955279"/>
            </a:xfrm>
            <a:prstGeom prst="rect">
              <a:avLst/>
            </a:prstGeom>
            <a:noFill/>
          </p:spPr>
          <p:txBody>
            <a:bodyPr wrap="square" lIns="91440" tIns="45720" rIns="91440" bIns="45720">
              <a:spAutoFit/>
            </a:bodyPr>
            <a:lstStyle/>
            <a:p>
              <a:pPr algn="ctr"/>
              <a:r>
                <a:rPr lang="en-US" b="1" cap="none" spc="0">
                  <a:ln w="12700">
                    <a:solidFill>
                      <a:schemeClr val="bg1">
                        <a:lumMod val="75000"/>
                        <a:alpha val="36000"/>
                      </a:schemeClr>
                    </a:solidFill>
                    <a:prstDash val="solid"/>
                  </a:ln>
                  <a:solidFill>
                    <a:schemeClr val="accent3">
                      <a:lumMod val="40000"/>
                      <a:lumOff val="60000"/>
                    </a:schemeClr>
                  </a:solidFill>
                  <a:effectLst>
                    <a:outerShdw blurRad="41275" dist="20320" dir="1800000" algn="tl" rotWithShape="0">
                      <a:srgbClr val="000000">
                        <a:alpha val="40000"/>
                      </a:srgbClr>
                    </a:outerShdw>
                  </a:effectLst>
                </a:rPr>
                <a:t>Non-Technical</a:t>
              </a:r>
            </a:p>
            <a:p>
              <a:pPr algn="ctr"/>
              <a:r>
                <a:rPr lang="en-US" b="1">
                  <a:ln w="12700">
                    <a:solidFill>
                      <a:schemeClr val="bg1">
                        <a:lumMod val="75000"/>
                        <a:alpha val="36000"/>
                      </a:schemeClr>
                    </a:solidFill>
                    <a:prstDash val="solid"/>
                  </a:ln>
                  <a:solidFill>
                    <a:schemeClr val="accent3">
                      <a:lumMod val="40000"/>
                      <a:lumOff val="60000"/>
                    </a:schemeClr>
                  </a:solidFill>
                  <a:effectLst>
                    <a:outerShdw blurRad="41275" dist="20320" dir="1800000" algn="tl" rotWithShape="0">
                      <a:srgbClr val="000000">
                        <a:alpha val="40000"/>
                      </a:srgbClr>
                    </a:outerShdw>
                  </a:effectLst>
                </a:rPr>
                <a:t>Vulnerabilities</a:t>
              </a:r>
              <a:endParaRPr lang="en-US" b="1" cap="none" spc="0">
                <a:ln w="12700">
                  <a:solidFill>
                    <a:schemeClr val="bg1">
                      <a:lumMod val="75000"/>
                      <a:alpha val="36000"/>
                    </a:schemeClr>
                  </a:solidFill>
                  <a:prstDash val="solid"/>
                </a:ln>
                <a:solidFill>
                  <a:schemeClr val="accent3">
                    <a:lumMod val="40000"/>
                    <a:lumOff val="60000"/>
                  </a:schemeClr>
                </a:solidFill>
                <a:effectLst>
                  <a:outerShdw blurRad="41275" dist="20320" dir="1800000" algn="tl" rotWithShape="0">
                    <a:srgbClr val="000000">
                      <a:alpha val="40000"/>
                    </a:srgbClr>
                  </a:outerShdw>
                </a:effectLst>
              </a:endParaRPr>
            </a:p>
          </p:txBody>
        </p:sp>
      </p:grpSp>
    </p:spTree>
    <p:extLst>
      <p:ext uri="{BB962C8B-B14F-4D97-AF65-F5344CB8AC3E}">
        <p14:creationId xmlns:p14="http://schemas.microsoft.com/office/powerpoint/2010/main" val="361951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1988" y="1283044"/>
            <a:ext cx="9168713" cy="2782328"/>
          </a:xfrm>
        </p:spPr>
        <p:txBody>
          <a:bodyPr>
            <a:normAutofit/>
          </a:bodyPr>
          <a:lstStyle/>
          <a:p>
            <a:r>
              <a:rPr lang="en-US" sz="4400"/>
              <a:t>The Best Defense: A Robust Security Program</a:t>
            </a:r>
          </a:p>
        </p:txBody>
      </p:sp>
      <p:sp>
        <p:nvSpPr>
          <p:cNvPr id="3" name="Text Placeholder 2"/>
          <p:cNvSpPr>
            <a:spLocks noGrp="1"/>
          </p:cNvSpPr>
          <p:nvPr>
            <p:ph type="body" idx="1"/>
          </p:nvPr>
        </p:nvSpPr>
        <p:spPr>
          <a:xfrm>
            <a:off x="2631988" y="4569942"/>
            <a:ext cx="8230973" cy="1500187"/>
          </a:xfrm>
        </p:spPr>
        <p:txBody>
          <a:bodyPr>
            <a:normAutofit/>
          </a:bodyPr>
          <a:lstStyle/>
          <a:p>
            <a:r>
              <a:rPr lang="en-US" sz="2800"/>
              <a:t>Focus on security and compliance will follow</a:t>
            </a:r>
          </a:p>
        </p:txBody>
      </p:sp>
    </p:spTree>
    <p:extLst>
      <p:ext uri="{BB962C8B-B14F-4D97-AF65-F5344CB8AC3E}">
        <p14:creationId xmlns:p14="http://schemas.microsoft.com/office/powerpoint/2010/main" val="298492789"/>
      </p:ext>
    </p:extLst>
  </p:cSld>
  <p:clrMapOvr>
    <a:masterClrMapping/>
  </p:clrMapOvr>
  <p:transition>
    <p:fade/>
  </p:transition>
</p:sld>
</file>

<file path=ppt/theme/theme1.xml><?xml version="1.0" encoding="utf-8"?>
<a:theme xmlns:a="http://schemas.openxmlformats.org/drawingml/2006/main" name="HIPAAtrek">
  <a:themeElements>
    <a:clrScheme name="Custom 1">
      <a:dk1>
        <a:sysClr val="windowText" lastClr="000000"/>
      </a:dk1>
      <a:lt1>
        <a:sysClr val="window" lastClr="FFFFFF"/>
      </a:lt1>
      <a:dk2>
        <a:srgbClr val="2B142D"/>
      </a:dk2>
      <a:lt2>
        <a:srgbClr val="680A39"/>
      </a:lt2>
      <a:accent1>
        <a:srgbClr val="500B2E"/>
      </a:accent1>
      <a:accent2>
        <a:srgbClr val="420222"/>
      </a:accent2>
      <a:accent3>
        <a:srgbClr val="065F64"/>
      </a:accent3>
      <a:accent4>
        <a:srgbClr val="999698"/>
      </a:accent4>
      <a:accent5>
        <a:srgbClr val="437C66"/>
      </a:accent5>
      <a:accent6>
        <a:srgbClr val="686E6B"/>
      </a:accent6>
      <a:hlink>
        <a:srgbClr val="4E8987"/>
      </a:hlink>
      <a:folHlink>
        <a:srgbClr val="9B0B4C"/>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AB72CE2A-E48F-424B-AF2F-22D3AD09E3D0}" vid="{FA6F197F-311C-1449-BD57-041B311CE0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C8113B72E093E4FBE7B9B022DC5B8BE" ma:contentTypeVersion="12" ma:contentTypeDescription="Create a new document." ma:contentTypeScope="" ma:versionID="7b3c90a225fe3d8ada4f5ae98d0bf07f">
  <xsd:schema xmlns:xsd="http://www.w3.org/2001/XMLSchema" xmlns:xs="http://www.w3.org/2001/XMLSchema" xmlns:p="http://schemas.microsoft.com/office/2006/metadata/properties" xmlns:ns3="b7e126bc-ac83-482e-9d68-4fb8fdce8f6d" xmlns:ns4="d3336fb0-50cf-4ab8-9677-89fd6f5fc660" targetNamespace="http://schemas.microsoft.com/office/2006/metadata/properties" ma:root="true" ma:fieldsID="a7b709cfd4cb13891c33d0e2ca80f71b" ns3:_="" ns4:_="">
    <xsd:import namespace="b7e126bc-ac83-482e-9d68-4fb8fdce8f6d"/>
    <xsd:import namespace="d3336fb0-50cf-4ab8-9677-89fd6f5fc66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e126bc-ac83-482e-9d68-4fb8fdce8f6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3336fb0-50cf-4ab8-9677-89fd6f5fc66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A02267C-EB76-432C-8455-A00783FEBDDD}">
  <ds:schemaRefs>
    <ds:schemaRef ds:uri="b7e126bc-ac83-482e-9d68-4fb8fdce8f6d"/>
    <ds:schemaRef ds:uri="d3336fb0-50cf-4ab8-9677-89fd6f5fc66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6A81944-6403-432B-80FB-DADC870EA791}">
  <ds:schemaRefs>
    <ds:schemaRef ds:uri="http://schemas.microsoft.com/sharepoint/v3/contenttype/forms"/>
  </ds:schemaRefs>
</ds:datastoreItem>
</file>

<file path=customXml/itemProps3.xml><?xml version="1.0" encoding="utf-8"?>
<ds:datastoreItem xmlns:ds="http://schemas.openxmlformats.org/officeDocument/2006/customXml" ds:itemID="{7F29D412-7E16-4E6C-BD3C-85FE69B69225}">
  <ds:schemaRefs>
    <ds:schemaRef ds:uri="b7e126bc-ac83-482e-9d68-4fb8fdce8f6d"/>
    <ds:schemaRef ds:uri="d3336fb0-50cf-4ab8-9677-89fd6f5fc66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1712</TotalTime>
  <Words>1304</Words>
  <Application>Microsoft Macintosh PowerPoint</Application>
  <PresentationFormat>Widescreen</PresentationFormat>
  <Paragraphs>281</Paragraphs>
  <Slides>28</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Chalkboard SE</vt:lpstr>
      <vt:lpstr>Rockwell</vt:lpstr>
      <vt:lpstr>Wingdings</vt:lpstr>
      <vt:lpstr>HIPAAtrek</vt:lpstr>
      <vt:lpstr>Security Over Compliance</vt:lpstr>
      <vt:lpstr>PowerPoint Presentation</vt:lpstr>
      <vt:lpstr>Hacking has surpassed all other breach types! </vt:lpstr>
      <vt:lpstr>PowerPoint Presentation</vt:lpstr>
      <vt:lpstr>PowerPoint Presentation</vt:lpstr>
      <vt:lpstr>PowerPoint Presentation</vt:lpstr>
      <vt:lpstr>Treating Your Work Environment Like Your Home Environment</vt:lpstr>
      <vt:lpstr>PowerPoint Presentation</vt:lpstr>
      <vt:lpstr>The Best Defense: A Robust Security Program</vt:lpstr>
      <vt:lpstr>NIST Cybersecurity Framework</vt:lpstr>
      <vt:lpstr>PowerPoint Presentation</vt:lpstr>
      <vt:lpstr>PowerPoint Presentation</vt:lpstr>
      <vt:lpstr>Asset Management Action Steps </vt:lpstr>
      <vt:lpstr>Conduct a Security Risk Analysis! </vt:lpstr>
      <vt:lpstr>Risk Management Action Steps</vt:lpstr>
      <vt:lpstr>Access Control </vt:lpstr>
      <vt:lpstr>PowerPoint Presentation</vt:lpstr>
      <vt:lpstr>PowerPoint Presentation</vt:lpstr>
      <vt:lpstr>Early Detection Saves Data!</vt:lpstr>
      <vt:lpstr>Detection Software</vt:lpstr>
      <vt:lpstr>PowerPoint Presentation</vt:lpstr>
      <vt:lpstr>Don’t Panic! </vt:lpstr>
      <vt:lpstr>PowerPoint Presentation</vt:lpstr>
      <vt:lpstr>PowerPoint Presentation</vt:lpstr>
      <vt:lpstr>Your data is valuable. Your cybersecurity and compliance programs must protect them! </vt:lpstr>
      <vt:lpstr>PowerPoint Presentation</vt:lpstr>
      <vt:lpstr>About Our Sponsor: Throttlenet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HIPAA Compliance</dc:title>
  <dc:creator>Sarah Badahman</dc:creator>
  <cp:lastModifiedBy>Sarah Badahman</cp:lastModifiedBy>
  <cp:revision>57</cp:revision>
  <dcterms:created xsi:type="dcterms:W3CDTF">1601-01-01T00:00:00Z</dcterms:created>
  <dcterms:modified xsi:type="dcterms:W3CDTF">2019-10-30T18:35:01Z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0x0101004C8113B72E093E4FBE7B9B022DC5B8BE</vt:lpwstr>
  </property>
</Properties>
</file>